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79" r:id="rId4"/>
    <p:sldId id="259" r:id="rId5"/>
    <p:sldId id="298" r:id="rId6"/>
    <p:sldId id="299" r:id="rId7"/>
    <p:sldId id="263" r:id="rId8"/>
    <p:sldId id="258" r:id="rId9"/>
    <p:sldId id="301" r:id="rId10"/>
    <p:sldId id="261" r:id="rId11"/>
    <p:sldId id="262" r:id="rId12"/>
    <p:sldId id="264" r:id="rId13"/>
    <p:sldId id="265" r:id="rId14"/>
    <p:sldId id="266" r:id="rId15"/>
    <p:sldId id="267" r:id="rId16"/>
    <p:sldId id="268" r:id="rId17"/>
    <p:sldId id="269" r:id="rId18"/>
    <p:sldId id="271" r:id="rId19"/>
    <p:sldId id="273" r:id="rId20"/>
    <p:sldId id="274" r:id="rId21"/>
    <p:sldId id="275" r:id="rId22"/>
    <p:sldId id="276" r:id="rId23"/>
    <p:sldId id="277" r:id="rId24"/>
    <p:sldId id="278" r:id="rId25"/>
    <p:sldId id="300" r:id="rId26"/>
    <p:sldId id="281" r:id="rId27"/>
    <p:sldId id="282" r:id="rId28"/>
    <p:sldId id="284" r:id="rId29"/>
    <p:sldId id="285" r:id="rId30"/>
    <p:sldId id="286" r:id="rId31"/>
    <p:sldId id="287" r:id="rId32"/>
    <p:sldId id="288" r:id="rId33"/>
    <p:sldId id="296" r:id="rId34"/>
    <p:sldId id="291" r:id="rId35"/>
    <p:sldId id="302" r:id="rId36"/>
    <p:sldId id="290" r:id="rId37"/>
    <p:sldId id="295" r:id="rId38"/>
    <p:sldId id="293" r:id="rId39"/>
    <p:sldId id="303" r:id="rId40"/>
    <p:sldId id="292" r:id="rId41"/>
    <p:sldId id="297" r:id="rId42"/>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E00CE"/>
    <a:srgbClr val="0000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5071" autoAdjust="0"/>
  </p:normalViewPr>
  <p:slideViewPr>
    <p:cSldViewPr>
      <p:cViewPr>
        <p:scale>
          <a:sx n="66" d="100"/>
          <a:sy n="66" d="100"/>
        </p:scale>
        <p:origin x="-752" y="-52"/>
      </p:cViewPr>
      <p:guideLst>
        <p:guide orient="horz" pos="2160"/>
        <p:guide pos="384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BB6B66-631F-4930-B5A3-28C12A08778D}" type="slidenum">
              <a:rPr lang="en-US"/>
              <a:pPr/>
              <a:t>‹#›</a:t>
            </a:fld>
            <a:endParaRPr lang="en-US"/>
          </a:p>
        </p:txBody>
      </p:sp>
    </p:spTree>
    <p:extLst>
      <p:ext uri="{BB962C8B-B14F-4D97-AF65-F5344CB8AC3E}">
        <p14:creationId xmlns="" xmlns:p14="http://schemas.microsoft.com/office/powerpoint/2010/main" val="2894241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Textures – e.g. </a:t>
            </a:r>
            <a:r>
              <a:rPr lang="en-GB" dirty="0" err="1" smtClean="0"/>
              <a:t>Perlin</a:t>
            </a:r>
            <a:r>
              <a:rPr lang="en-GB" dirty="0" smtClean="0"/>
              <a:t> noise</a:t>
            </a:r>
          </a:p>
          <a:p>
            <a:r>
              <a:rPr lang="en-GB" dirty="0" smtClean="0"/>
              <a:t>Derived content – e.g. MVP shots</a:t>
            </a:r>
          </a:p>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Isomorphic start of the game</a:t>
            </a:r>
          </a:p>
          <a:p>
            <a:r>
              <a:rPr lang="en-GB" dirty="0" smtClean="0"/>
              <a:t>Non-isomorphic</a:t>
            </a:r>
            <a:r>
              <a:rPr lang="en-GB" baseline="0" dirty="0" smtClean="0"/>
              <a:t> parts, for example find boomerang, use boomerang, find master key</a:t>
            </a:r>
          </a:p>
          <a:p>
            <a:r>
              <a:rPr lang="en-GB" baseline="0" dirty="0" smtClean="0"/>
              <a:t>Hub and spoke aspect, with backtracking (</a:t>
            </a:r>
            <a:r>
              <a:rPr lang="en-GB" baseline="0" dirty="0" err="1" smtClean="0"/>
              <a:t>metrovania</a:t>
            </a:r>
            <a:r>
              <a:rPr lang="en-GB" baseline="0" dirty="0" smtClean="0"/>
              <a:t> style)</a:t>
            </a:r>
          </a:p>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 - determiner</a:t>
            </a:r>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BB6B66-631F-4930-B5A3-28C12A08778D}"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AAABD5-B224-4F1E-BC20-F895163F73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30A4FEA-ABAC-4D30-8E58-681F1AE6E7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04813"/>
            <a:ext cx="2057400"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404813"/>
            <a:ext cx="60198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4DE7EB-477E-493F-A578-03596121B79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544FE9C-C830-4C0A-9D3E-C529F68DBE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C9605A2-5AB9-4847-A472-E6A79BDC9F3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052513"/>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052513"/>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F3D5442-2D01-4940-8CEA-2EABDE294E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4279683-8268-4F55-9CA1-DB7528E8AC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2C1F779-B97B-4DF8-A3A9-BED704BC9F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16BBF5D-682D-4804-A7BA-E6E705354D6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0C7C8C-5333-4703-9085-B2A21CC3EC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2ABEB18-1E7D-4037-9C5F-E17D97DDC59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26064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8313" y="980728"/>
            <a:ext cx="8229600" cy="5329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52919EEB-9963-4B41-842A-0B873604E9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Century Gothic" pitchFamily="34" charset="0"/>
        </a:defRPr>
      </a:lvl2pPr>
      <a:lvl3pPr algn="ctr" rtl="0" eaLnBrk="0" fontAlgn="base" hangingPunct="0">
        <a:spcBef>
          <a:spcPct val="0"/>
        </a:spcBef>
        <a:spcAft>
          <a:spcPct val="0"/>
        </a:spcAft>
        <a:defRPr sz="2400" b="1">
          <a:solidFill>
            <a:schemeClr val="tx2"/>
          </a:solidFill>
          <a:latin typeface="Century Gothic" pitchFamily="34" charset="0"/>
        </a:defRPr>
      </a:lvl3pPr>
      <a:lvl4pPr algn="ctr" rtl="0" eaLnBrk="0" fontAlgn="base" hangingPunct="0">
        <a:spcBef>
          <a:spcPct val="0"/>
        </a:spcBef>
        <a:spcAft>
          <a:spcPct val="0"/>
        </a:spcAft>
        <a:defRPr sz="2400" b="1">
          <a:solidFill>
            <a:schemeClr val="tx2"/>
          </a:solidFill>
          <a:latin typeface="Century Gothic" pitchFamily="34" charset="0"/>
        </a:defRPr>
      </a:lvl4pPr>
      <a:lvl5pPr algn="ctr" rtl="0" eaLnBrk="0" fontAlgn="base" hangingPunct="0">
        <a:spcBef>
          <a:spcPct val="0"/>
        </a:spcBef>
        <a:spcAft>
          <a:spcPct val="0"/>
        </a:spcAft>
        <a:defRPr sz="2400" b="1">
          <a:solidFill>
            <a:schemeClr val="tx2"/>
          </a:solidFill>
          <a:latin typeface="Century Gothic" pitchFamily="34" charset="0"/>
        </a:defRPr>
      </a:lvl5pPr>
      <a:lvl6pPr marL="457200" algn="ctr" rtl="0" fontAlgn="base">
        <a:spcBef>
          <a:spcPct val="0"/>
        </a:spcBef>
        <a:spcAft>
          <a:spcPct val="0"/>
        </a:spcAft>
        <a:defRPr sz="2400" b="1">
          <a:solidFill>
            <a:schemeClr val="tx2"/>
          </a:solidFill>
          <a:latin typeface="Century Gothic" pitchFamily="34" charset="0"/>
        </a:defRPr>
      </a:lvl6pPr>
      <a:lvl7pPr marL="914400" algn="ctr" rtl="0" fontAlgn="base">
        <a:spcBef>
          <a:spcPct val="0"/>
        </a:spcBef>
        <a:spcAft>
          <a:spcPct val="0"/>
        </a:spcAft>
        <a:defRPr sz="2400" b="1">
          <a:solidFill>
            <a:schemeClr val="tx2"/>
          </a:solidFill>
          <a:latin typeface="Century Gothic" pitchFamily="34" charset="0"/>
        </a:defRPr>
      </a:lvl7pPr>
      <a:lvl8pPr marL="1371600" algn="ctr" rtl="0" fontAlgn="base">
        <a:spcBef>
          <a:spcPct val="0"/>
        </a:spcBef>
        <a:spcAft>
          <a:spcPct val="0"/>
        </a:spcAft>
        <a:defRPr sz="2400" b="1">
          <a:solidFill>
            <a:schemeClr val="tx2"/>
          </a:solidFill>
          <a:latin typeface="Century Gothic" pitchFamily="34" charset="0"/>
        </a:defRPr>
      </a:lvl8pPr>
      <a:lvl9pPr marL="1828800" algn="ctr" rtl="0" fontAlgn="base">
        <a:spcBef>
          <a:spcPct val="0"/>
        </a:spcBef>
        <a:spcAft>
          <a:spcPct val="0"/>
        </a:spcAft>
        <a:defRPr sz="24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eeexplore.ieee.org/xpl/RecentIssue.jsp?punumber=48047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pcgbook.com/" TargetMode="External"/><Relationship Id="rId4" Type="http://schemas.openxmlformats.org/officeDocument/2006/relationships/hyperlink" Target="http://ieeexplore.ieee.org/xpl/tocresult.jsp?isnumber=676667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c.gatech.edu/~riedl/pubs/li-aiide10.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63688" y="1772816"/>
            <a:ext cx="5829300" cy="1974081"/>
          </a:xfrm>
        </p:spPr>
        <p:txBody>
          <a:bodyPr/>
          <a:lstStyle/>
          <a:p>
            <a:pPr eaLnBrk="1" hangingPunct="1"/>
            <a:r>
              <a:rPr lang="en-GB" sz="3600" dirty="0" smtClean="0"/>
              <a:t>“Procedural generation”</a:t>
            </a:r>
            <a:br>
              <a:rPr lang="en-GB" sz="3600" dirty="0" smtClean="0"/>
            </a:br>
            <a:r>
              <a:rPr lang="en-GB" sz="3600" dirty="0" smtClean="0"/>
              <a:t>A review of the recent literature</a:t>
            </a:r>
            <a:endParaRPr lang="en-US" sz="3600" b="0" dirty="0"/>
          </a:p>
        </p:txBody>
      </p:sp>
      <p:sp>
        <p:nvSpPr>
          <p:cNvPr id="2051" name="Rectangle 3"/>
          <p:cNvSpPr>
            <a:spLocks noGrp="1" noChangeArrowheads="1"/>
          </p:cNvSpPr>
          <p:nvPr>
            <p:ph type="subTitle" idx="1"/>
          </p:nvPr>
        </p:nvSpPr>
        <p:spPr>
          <a:xfrm>
            <a:off x="2195513" y="4508500"/>
            <a:ext cx="4800600" cy="1752600"/>
          </a:xfrm>
        </p:spPr>
        <p:txBody>
          <a:bodyPr/>
          <a:lstStyle/>
          <a:p>
            <a:pPr eaLnBrk="1" hangingPunct="1"/>
            <a:r>
              <a:rPr lang="en-GB" dirty="0" smtClean="0"/>
              <a:t>Tom Ford</a:t>
            </a:r>
          </a:p>
          <a:p>
            <a:pPr eaLnBrk="1" hangingPunct="1"/>
            <a:r>
              <a:rPr lang="en-GB" dirty="0" smtClean="0"/>
              <a:t>Oxford, United Kingdom</a:t>
            </a:r>
            <a:endParaRPr lang="en-US" dirty="0" smtClean="0"/>
          </a:p>
        </p:txBody>
      </p:sp>
      <p:sp>
        <p:nvSpPr>
          <p:cNvPr id="8" name="Rectangle 2"/>
          <p:cNvSpPr txBox="1">
            <a:spLocks noChangeArrowheads="1"/>
          </p:cNvSpPr>
          <p:nvPr/>
        </p:nvSpPr>
        <p:spPr bwMode="auto">
          <a:xfrm>
            <a:off x="1656160" y="3141665"/>
            <a:ext cx="5829300" cy="1470025"/>
          </a:xfrm>
          <a:prstGeom prst="rect">
            <a:avLst/>
          </a:prstGeom>
          <a:noFill/>
          <a:ln w="9525">
            <a:noFill/>
            <a:miter lim="800000"/>
            <a:headEnd/>
            <a:tailEnd/>
          </a:ln>
        </p:spPr>
        <p:txBody>
          <a:bodyPr anchor="ctr"/>
          <a:lstStyle/>
          <a:p>
            <a:pPr algn="ctr"/>
            <a:r>
              <a:rPr lang="en-GB" sz="2800" b="1" dirty="0">
                <a:solidFill>
                  <a:schemeClr val="tx2"/>
                </a:solidFill>
                <a:latin typeface="Century Gothic" pitchFamily="34" charset="0"/>
              </a:rPr>
              <a:t>IRDC </a:t>
            </a:r>
            <a:r>
              <a:rPr lang="en-GB" sz="2800" b="1" dirty="0" smtClean="0">
                <a:solidFill>
                  <a:schemeClr val="tx2"/>
                </a:solidFill>
                <a:latin typeface="Century Gothic" pitchFamily="34" charset="0"/>
              </a:rPr>
              <a:t>2016 </a:t>
            </a:r>
            <a:r>
              <a:rPr lang="en-GB" sz="2800" b="1" dirty="0" smtClean="0"/>
              <a:t>Sofia, Bulgaria</a:t>
            </a:r>
            <a:endParaRPr lang="en-GB" sz="2800" b="1" dirty="0"/>
          </a:p>
        </p:txBody>
      </p:sp>
      <p:pic>
        <p:nvPicPr>
          <p:cNvPr id="64515" name="Picture 3"/>
          <p:cNvPicPr>
            <a:picLocks noChangeAspect="1" noChangeArrowheads="1"/>
          </p:cNvPicPr>
          <p:nvPr/>
        </p:nvPicPr>
        <p:blipFill>
          <a:blip r:embed="rId2" cstate="print"/>
          <a:srcRect/>
          <a:stretch>
            <a:fillRect/>
          </a:stretch>
        </p:blipFill>
        <p:spPr bwMode="auto">
          <a:xfrm>
            <a:off x="107504" y="6381328"/>
            <a:ext cx="8892480" cy="279068"/>
          </a:xfrm>
          <a:prstGeom prst="rect">
            <a:avLst/>
          </a:prstGeom>
          <a:noFill/>
          <a:ln w="9525">
            <a:noFill/>
            <a:miter lim="800000"/>
            <a:headEnd/>
            <a:tailEnd/>
          </a:ln>
          <a:effectLst/>
        </p:spPr>
      </p:pic>
      <p:pic>
        <p:nvPicPr>
          <p:cNvPr id="12" name="Picture 3"/>
          <p:cNvPicPr>
            <a:picLocks noChangeAspect="1" noChangeArrowheads="1"/>
          </p:cNvPicPr>
          <p:nvPr/>
        </p:nvPicPr>
        <p:blipFill>
          <a:blip r:embed="rId2" cstate="print"/>
          <a:srcRect/>
          <a:stretch>
            <a:fillRect/>
          </a:stretch>
        </p:blipFill>
        <p:spPr bwMode="auto">
          <a:xfrm>
            <a:off x="107504" y="188640"/>
            <a:ext cx="8892480" cy="279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Generative grammars</a:t>
            </a:r>
            <a:endParaRPr lang="en-GB" dirty="0"/>
          </a:p>
        </p:txBody>
      </p:sp>
      <p:sp>
        <p:nvSpPr>
          <p:cNvPr id="3" name="Content Placeholder 2"/>
          <p:cNvSpPr>
            <a:spLocks noGrp="1"/>
          </p:cNvSpPr>
          <p:nvPr>
            <p:ph idx="1"/>
          </p:nvPr>
        </p:nvSpPr>
        <p:spPr>
          <a:xfrm>
            <a:off x="468313" y="980729"/>
            <a:ext cx="8229600" cy="1656184"/>
          </a:xfrm>
        </p:spPr>
        <p:txBody>
          <a:bodyPr/>
          <a:lstStyle/>
          <a:p>
            <a:r>
              <a:rPr lang="en-GB" dirty="0" smtClean="0"/>
              <a:t>Originate in linguistics [Chomsky]</a:t>
            </a:r>
          </a:p>
          <a:p>
            <a:r>
              <a:rPr lang="en-GB" b="1" dirty="0" smtClean="0"/>
              <a:t>Alphabet</a:t>
            </a:r>
            <a:r>
              <a:rPr lang="en-GB" dirty="0" smtClean="0"/>
              <a:t> and </a:t>
            </a:r>
            <a:r>
              <a:rPr lang="en-GB" b="1" dirty="0" smtClean="0"/>
              <a:t>rules</a:t>
            </a:r>
          </a:p>
          <a:p>
            <a:r>
              <a:rPr lang="en-GB" dirty="0" smtClean="0"/>
              <a:t>Employs rewriting to build phrases</a:t>
            </a:r>
            <a:endParaRPr lang="en-GB" dirty="0"/>
          </a:p>
        </p:txBody>
      </p:sp>
      <p:pic>
        <p:nvPicPr>
          <p:cNvPr id="1026" name="Picture 2" descr="Basic english syntax tree.svg"/>
          <p:cNvPicPr>
            <a:picLocks noChangeAspect="1" noChangeArrowheads="1"/>
          </p:cNvPicPr>
          <p:nvPr/>
        </p:nvPicPr>
        <p:blipFill>
          <a:blip r:embed="rId3" cstate="print"/>
          <a:srcRect/>
          <a:stretch>
            <a:fillRect/>
          </a:stretch>
        </p:blipFill>
        <p:spPr bwMode="auto">
          <a:xfrm>
            <a:off x="1835696" y="2420888"/>
            <a:ext cx="3024336" cy="3467905"/>
          </a:xfrm>
          <a:prstGeom prst="rect">
            <a:avLst/>
          </a:prstGeom>
          <a:noFill/>
        </p:spPr>
      </p:pic>
      <p:sp>
        <p:nvSpPr>
          <p:cNvPr id="6" name="TextBox 5"/>
          <p:cNvSpPr txBox="1"/>
          <p:nvPr/>
        </p:nvSpPr>
        <p:spPr>
          <a:xfrm>
            <a:off x="5868144" y="2852936"/>
            <a:ext cx="2049792" cy="2308324"/>
          </a:xfrm>
          <a:prstGeom prst="rect">
            <a:avLst/>
          </a:prstGeom>
          <a:noFill/>
        </p:spPr>
        <p:txBody>
          <a:bodyPr wrap="none" rtlCol="0">
            <a:spAutoFit/>
          </a:bodyPr>
          <a:lstStyle/>
          <a:p>
            <a:r>
              <a:rPr lang="en-GB" sz="2400" b="1" dirty="0" smtClean="0"/>
              <a:t>Rules</a:t>
            </a:r>
          </a:p>
          <a:p>
            <a:endParaRPr lang="en-GB" sz="2400" dirty="0" smtClean="0"/>
          </a:p>
          <a:p>
            <a:r>
              <a:rPr lang="en-GB" sz="2400" dirty="0" smtClean="0"/>
              <a:t>S → NP + VP</a:t>
            </a:r>
          </a:p>
          <a:p>
            <a:r>
              <a:rPr lang="en-GB" sz="2400" dirty="0" smtClean="0"/>
              <a:t>NP → D + N</a:t>
            </a:r>
          </a:p>
          <a:p>
            <a:r>
              <a:rPr lang="en-GB" sz="2400" dirty="0" smtClean="0"/>
              <a:t>VP → V + NP</a:t>
            </a:r>
          </a:p>
          <a:p>
            <a:endParaRPr lang="en-GB"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Generative grammars for mission graph</a:t>
            </a:r>
            <a:endParaRPr lang="en-GB" dirty="0"/>
          </a:p>
        </p:txBody>
      </p:sp>
      <p:sp>
        <p:nvSpPr>
          <p:cNvPr id="3" name="Content Placeholder 2"/>
          <p:cNvSpPr>
            <a:spLocks noGrp="1"/>
          </p:cNvSpPr>
          <p:nvPr>
            <p:ph idx="1"/>
          </p:nvPr>
        </p:nvSpPr>
        <p:spPr>
          <a:xfrm>
            <a:off x="468313" y="980729"/>
            <a:ext cx="8229600" cy="864096"/>
          </a:xfrm>
        </p:spPr>
        <p:txBody>
          <a:bodyPr/>
          <a:lstStyle/>
          <a:p>
            <a:r>
              <a:rPr lang="en-GB" dirty="0" smtClean="0"/>
              <a:t>Use generative grammars to procedurally build a </a:t>
            </a:r>
            <a:r>
              <a:rPr lang="en-GB" dirty="0" smtClean="0"/>
              <a:t>mission</a:t>
            </a:r>
          </a:p>
          <a:p>
            <a:r>
              <a:rPr lang="en-GB" dirty="0" smtClean="0"/>
              <a:t>Using a set of rules</a:t>
            </a:r>
            <a:endParaRPr lang="en-GB" dirty="0"/>
          </a:p>
        </p:txBody>
      </p:sp>
      <p:sp>
        <p:nvSpPr>
          <p:cNvPr id="4" name="Rectangle 3"/>
          <p:cNvSpPr/>
          <p:nvPr/>
        </p:nvSpPr>
        <p:spPr>
          <a:xfrm>
            <a:off x="1403648" y="213285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1:S</a:t>
            </a:r>
            <a:endParaRPr lang="en-GB" b="1" dirty="0">
              <a:solidFill>
                <a:schemeClr val="tx1"/>
              </a:solidFill>
            </a:endParaRPr>
          </a:p>
        </p:txBody>
      </p:sp>
      <p:sp>
        <p:nvSpPr>
          <p:cNvPr id="5" name="Right Arrow 4"/>
          <p:cNvSpPr/>
          <p:nvPr/>
        </p:nvSpPr>
        <p:spPr>
          <a:xfrm>
            <a:off x="2051720" y="2276872"/>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699792" y="213285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8" name="Rectangle 7"/>
          <p:cNvSpPr/>
          <p:nvPr/>
        </p:nvSpPr>
        <p:spPr>
          <a:xfrm>
            <a:off x="3815916" y="213285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2:C</a:t>
            </a:r>
            <a:endParaRPr lang="en-GB" b="1" dirty="0">
              <a:solidFill>
                <a:schemeClr val="tx1"/>
              </a:solidFill>
            </a:endParaRPr>
          </a:p>
        </p:txBody>
      </p:sp>
      <p:sp>
        <p:nvSpPr>
          <p:cNvPr id="9" name="Oval 8"/>
          <p:cNvSpPr/>
          <p:nvPr/>
        </p:nvSpPr>
        <p:spPr>
          <a:xfrm>
            <a:off x="4932040" y="213285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3:g</a:t>
            </a:r>
            <a:endParaRPr lang="en-GB" b="1" dirty="0">
              <a:solidFill>
                <a:schemeClr val="tx1"/>
              </a:solidFill>
            </a:endParaRPr>
          </a:p>
        </p:txBody>
      </p:sp>
      <p:cxnSp>
        <p:nvCxnSpPr>
          <p:cNvPr id="11" name="Straight Arrow Connector 10"/>
          <p:cNvCxnSpPr>
            <a:stCxn id="6" idx="6"/>
            <a:endCxn id="8" idx="1"/>
          </p:cNvCxnSpPr>
          <p:nvPr/>
        </p:nvCxnSpPr>
        <p:spPr>
          <a:xfrm>
            <a:off x="3131840" y="2348880"/>
            <a:ext cx="6840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2"/>
          </p:cNvCxnSpPr>
          <p:nvPr/>
        </p:nvCxnSpPr>
        <p:spPr>
          <a:xfrm>
            <a:off x="4247964" y="2348880"/>
            <a:ext cx="6840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03648" y="306896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15" name="Right Arrow 14"/>
          <p:cNvSpPr/>
          <p:nvPr/>
        </p:nvSpPr>
        <p:spPr>
          <a:xfrm>
            <a:off x="2051720" y="321297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699792" y="30689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1:m</a:t>
            </a:r>
            <a:endParaRPr lang="en-GB" b="1" dirty="0">
              <a:solidFill>
                <a:schemeClr val="tx1"/>
              </a:solidFill>
            </a:endParaRPr>
          </a:p>
        </p:txBody>
      </p:sp>
      <p:sp>
        <p:nvSpPr>
          <p:cNvPr id="18" name="Rectangle 17"/>
          <p:cNvSpPr/>
          <p:nvPr/>
        </p:nvSpPr>
        <p:spPr>
          <a:xfrm>
            <a:off x="1403648" y="393305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19" name="Right Arrow 18"/>
          <p:cNvSpPr/>
          <p:nvPr/>
        </p:nvSpPr>
        <p:spPr>
          <a:xfrm>
            <a:off x="2051720" y="4077072"/>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699792" y="393305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b="1" dirty="0" smtClean="0">
                <a:solidFill>
                  <a:schemeClr val="tx1"/>
                </a:solidFill>
              </a:rPr>
              <a:t>1:h</a:t>
            </a:r>
            <a:endParaRPr lang="en-GB" b="1" dirty="0">
              <a:solidFill>
                <a:schemeClr val="tx1"/>
              </a:solidFill>
            </a:endParaRPr>
          </a:p>
        </p:txBody>
      </p:sp>
      <p:graphicFrame>
        <p:nvGraphicFramePr>
          <p:cNvPr id="22" name="Table 21"/>
          <p:cNvGraphicFramePr>
            <a:graphicFrameLocks noGrp="1"/>
          </p:cNvGraphicFramePr>
          <p:nvPr/>
        </p:nvGraphicFramePr>
        <p:xfrm>
          <a:off x="5868144" y="2060848"/>
          <a:ext cx="2808312" cy="2595880"/>
        </p:xfrm>
        <a:graphic>
          <a:graphicData uri="http://schemas.openxmlformats.org/drawingml/2006/table">
            <a:tbl>
              <a:tblPr firstRow="1" bandRow="1">
                <a:tableStyleId>{073A0DAA-6AF3-43AB-8588-CEC1D06C72B9}</a:tableStyleId>
              </a:tblPr>
              <a:tblGrid>
                <a:gridCol w="1404156"/>
                <a:gridCol w="1404156"/>
              </a:tblGrid>
              <a:tr h="370840">
                <a:tc>
                  <a:txBody>
                    <a:bodyPr/>
                    <a:lstStyle/>
                    <a:p>
                      <a:r>
                        <a:rPr lang="en-GB" sz="1400" dirty="0" smtClean="0"/>
                        <a:t>Code</a:t>
                      </a:r>
                      <a:endParaRPr lang="en-GB" sz="1400" dirty="0"/>
                    </a:p>
                  </a:txBody>
                  <a:tcPr/>
                </a:tc>
                <a:tc>
                  <a:txBody>
                    <a:bodyPr/>
                    <a:lstStyle/>
                    <a:p>
                      <a:r>
                        <a:rPr lang="en-GB" sz="1400" dirty="0" smtClean="0"/>
                        <a:t>Meaning</a:t>
                      </a:r>
                      <a:endParaRPr lang="en-GB" sz="1400" dirty="0"/>
                    </a:p>
                  </a:txBody>
                  <a:tcPr/>
                </a:tc>
              </a:tr>
              <a:tr h="370840">
                <a:tc>
                  <a:txBody>
                    <a:bodyPr/>
                    <a:lstStyle/>
                    <a:p>
                      <a:r>
                        <a:rPr lang="en-GB" sz="1400" dirty="0" smtClean="0"/>
                        <a:t>C</a:t>
                      </a:r>
                      <a:endParaRPr lang="en-GB" sz="1400" dirty="0"/>
                    </a:p>
                  </a:txBody>
                  <a:tcPr/>
                </a:tc>
                <a:tc>
                  <a:txBody>
                    <a:bodyPr/>
                    <a:lstStyle/>
                    <a:p>
                      <a:r>
                        <a:rPr lang="en-GB" sz="1400" dirty="0" smtClean="0"/>
                        <a:t>challenge</a:t>
                      </a:r>
                      <a:endParaRPr lang="en-GB" sz="1400" dirty="0"/>
                    </a:p>
                  </a:txBody>
                  <a:tcPr/>
                </a:tc>
              </a:tr>
              <a:tr h="370840">
                <a:tc>
                  <a:txBody>
                    <a:bodyPr/>
                    <a:lstStyle/>
                    <a:p>
                      <a:r>
                        <a:rPr lang="en-GB" sz="1400" dirty="0" smtClean="0"/>
                        <a:t>S</a:t>
                      </a:r>
                      <a:endParaRPr lang="en-GB" sz="1400" dirty="0"/>
                    </a:p>
                  </a:txBody>
                  <a:tcPr/>
                </a:tc>
                <a:tc>
                  <a:txBody>
                    <a:bodyPr/>
                    <a:lstStyle/>
                    <a:p>
                      <a:r>
                        <a:rPr lang="en-GB" sz="1400" dirty="0" smtClean="0"/>
                        <a:t>start</a:t>
                      </a:r>
                      <a:endParaRPr lang="en-GB" sz="1400" dirty="0"/>
                    </a:p>
                  </a:txBody>
                  <a:tcPr/>
                </a:tc>
              </a:tr>
              <a:tr h="370840">
                <a:tc>
                  <a:txBody>
                    <a:bodyPr/>
                    <a:lstStyle/>
                    <a:p>
                      <a:r>
                        <a:rPr lang="en-GB" sz="1400" dirty="0" smtClean="0"/>
                        <a:t>e</a:t>
                      </a:r>
                      <a:endParaRPr lang="en-GB" sz="1400" dirty="0"/>
                    </a:p>
                  </a:txBody>
                  <a:tcPr/>
                </a:tc>
                <a:tc>
                  <a:txBody>
                    <a:bodyPr/>
                    <a:lstStyle/>
                    <a:p>
                      <a:r>
                        <a:rPr lang="en-GB" sz="1400" dirty="0" smtClean="0"/>
                        <a:t>entrance</a:t>
                      </a:r>
                      <a:endParaRPr lang="en-GB" sz="1400" dirty="0"/>
                    </a:p>
                  </a:txBody>
                  <a:tcPr/>
                </a:tc>
              </a:tr>
              <a:tr h="370840">
                <a:tc>
                  <a:txBody>
                    <a:bodyPr/>
                    <a:lstStyle/>
                    <a:p>
                      <a:r>
                        <a:rPr lang="en-GB" sz="1400" dirty="0" smtClean="0"/>
                        <a:t>m</a:t>
                      </a:r>
                      <a:endParaRPr lang="en-GB" sz="1400" dirty="0"/>
                    </a:p>
                  </a:txBody>
                  <a:tcPr/>
                </a:tc>
                <a:tc>
                  <a:txBody>
                    <a:bodyPr/>
                    <a:lstStyle/>
                    <a:p>
                      <a:r>
                        <a:rPr lang="en-GB" sz="1400" dirty="0" smtClean="0"/>
                        <a:t>monster</a:t>
                      </a:r>
                      <a:endParaRPr lang="en-GB" sz="1400" dirty="0"/>
                    </a:p>
                  </a:txBody>
                  <a:tcPr/>
                </a:tc>
              </a:tr>
              <a:tr h="370840">
                <a:tc>
                  <a:txBody>
                    <a:bodyPr/>
                    <a:lstStyle/>
                    <a:p>
                      <a:r>
                        <a:rPr lang="en-GB" sz="1400" dirty="0" smtClean="0"/>
                        <a:t>h</a:t>
                      </a:r>
                      <a:endParaRPr lang="en-GB" sz="1400" dirty="0"/>
                    </a:p>
                  </a:txBody>
                  <a:tcPr/>
                </a:tc>
                <a:tc>
                  <a:txBody>
                    <a:bodyPr/>
                    <a:lstStyle/>
                    <a:p>
                      <a:r>
                        <a:rPr lang="en-GB" sz="1400" dirty="0" smtClean="0"/>
                        <a:t>hazard</a:t>
                      </a:r>
                      <a:endParaRPr lang="en-GB" sz="1400" dirty="0"/>
                    </a:p>
                  </a:txBody>
                  <a:tcPr/>
                </a:tc>
              </a:tr>
              <a:tr h="370840">
                <a:tc>
                  <a:txBody>
                    <a:bodyPr/>
                    <a:lstStyle/>
                    <a:p>
                      <a:r>
                        <a:rPr lang="en-GB" sz="1400" dirty="0" smtClean="0"/>
                        <a:t>g</a:t>
                      </a:r>
                      <a:endParaRPr lang="en-GB" sz="1400" dirty="0"/>
                    </a:p>
                  </a:txBody>
                  <a:tcPr/>
                </a:tc>
                <a:tc>
                  <a:txBody>
                    <a:bodyPr/>
                    <a:lstStyle/>
                    <a:p>
                      <a:r>
                        <a:rPr lang="en-GB" sz="1400" dirty="0" smtClean="0"/>
                        <a:t>goal</a:t>
                      </a:r>
                      <a:endParaRPr lang="en-GB" sz="1400" dirty="0"/>
                    </a:p>
                  </a:txBody>
                  <a:tcPr/>
                </a:tc>
              </a:tr>
            </a:tbl>
          </a:graphicData>
        </a:graphic>
      </p:graphicFrame>
      <p:sp>
        <p:nvSpPr>
          <p:cNvPr id="23" name="Content Placeholder 2"/>
          <p:cNvSpPr txBox="1">
            <a:spLocks/>
          </p:cNvSpPr>
          <p:nvPr/>
        </p:nvSpPr>
        <p:spPr bwMode="auto">
          <a:xfrm>
            <a:off x="611560" y="4941168"/>
            <a:ext cx="82296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Squares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ar</a:t>
            </a:r>
            <a:r>
              <a:rPr lang="en-GB" sz="2000" kern="0" dirty="0" smtClean="0">
                <a:latin typeface="+mn-lt"/>
              </a:rPr>
              <a:t>e non-terminals (get replaced)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000" kern="0" dirty="0" smtClean="0">
                <a:latin typeface="+mn-lt"/>
              </a:rPr>
              <a:t>Circles are terminals</a:t>
            </a: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simple mission graph</a:t>
            </a:r>
            <a:endParaRPr lang="en-GB" dirty="0"/>
          </a:p>
        </p:txBody>
      </p:sp>
      <p:sp>
        <p:nvSpPr>
          <p:cNvPr id="4" name="Rectangle 3"/>
          <p:cNvSpPr/>
          <p:nvPr/>
        </p:nvSpPr>
        <p:spPr>
          <a:xfrm>
            <a:off x="1399761" y="195639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1:S</a:t>
            </a:r>
            <a:endParaRPr lang="en-GB" b="1" dirty="0">
              <a:solidFill>
                <a:schemeClr val="tx1"/>
              </a:solidFill>
            </a:endParaRPr>
          </a:p>
        </p:txBody>
      </p:sp>
      <p:sp>
        <p:nvSpPr>
          <p:cNvPr id="5" name="Right Arrow 4"/>
          <p:cNvSpPr/>
          <p:nvPr/>
        </p:nvSpPr>
        <p:spPr>
          <a:xfrm>
            <a:off x="2047833" y="2100407"/>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695905" y="1956391"/>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7" name="Rectangle 6"/>
          <p:cNvSpPr/>
          <p:nvPr/>
        </p:nvSpPr>
        <p:spPr>
          <a:xfrm>
            <a:off x="3812029" y="195639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2:C</a:t>
            </a:r>
            <a:endParaRPr lang="en-GB" b="1" dirty="0">
              <a:solidFill>
                <a:schemeClr val="tx1"/>
              </a:solidFill>
            </a:endParaRPr>
          </a:p>
        </p:txBody>
      </p:sp>
      <p:sp>
        <p:nvSpPr>
          <p:cNvPr id="8" name="Oval 7"/>
          <p:cNvSpPr/>
          <p:nvPr/>
        </p:nvSpPr>
        <p:spPr>
          <a:xfrm>
            <a:off x="4928153" y="1956391"/>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3:g</a:t>
            </a:r>
            <a:endParaRPr lang="en-GB" b="1" dirty="0">
              <a:solidFill>
                <a:schemeClr val="tx1"/>
              </a:solidFill>
            </a:endParaRPr>
          </a:p>
        </p:txBody>
      </p:sp>
      <p:cxnSp>
        <p:nvCxnSpPr>
          <p:cNvPr id="9" name="Straight Arrow Connector 8"/>
          <p:cNvCxnSpPr>
            <a:stCxn id="6" idx="6"/>
            <a:endCxn id="7" idx="1"/>
          </p:cNvCxnSpPr>
          <p:nvPr/>
        </p:nvCxnSpPr>
        <p:spPr>
          <a:xfrm>
            <a:off x="3127953" y="2172415"/>
            <a:ext cx="6840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8" idx="2"/>
          </p:cNvCxnSpPr>
          <p:nvPr/>
        </p:nvCxnSpPr>
        <p:spPr>
          <a:xfrm>
            <a:off x="4244077" y="2172415"/>
            <a:ext cx="6840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776025" y="289249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2</a:t>
            </a:r>
            <a:r>
              <a:rPr lang="en-GB" b="1" dirty="0" smtClean="0">
                <a:solidFill>
                  <a:schemeClr val="tx1"/>
                </a:solidFill>
              </a:rPr>
              <a:t>:m</a:t>
            </a:r>
            <a:endParaRPr lang="en-GB" b="1" dirty="0">
              <a:solidFill>
                <a:schemeClr val="tx1"/>
              </a:solidFill>
            </a:endParaRPr>
          </a:p>
        </p:txBody>
      </p:sp>
      <p:graphicFrame>
        <p:nvGraphicFramePr>
          <p:cNvPr id="17" name="Table 16"/>
          <p:cNvGraphicFramePr>
            <a:graphicFrameLocks noGrp="1"/>
          </p:cNvGraphicFramePr>
          <p:nvPr/>
        </p:nvGraphicFramePr>
        <p:xfrm>
          <a:off x="5868144" y="2060848"/>
          <a:ext cx="2808312" cy="2595880"/>
        </p:xfrm>
        <a:graphic>
          <a:graphicData uri="http://schemas.openxmlformats.org/drawingml/2006/table">
            <a:tbl>
              <a:tblPr firstRow="1" bandRow="1">
                <a:tableStyleId>{073A0DAA-6AF3-43AB-8588-CEC1D06C72B9}</a:tableStyleId>
              </a:tblPr>
              <a:tblGrid>
                <a:gridCol w="1404156"/>
                <a:gridCol w="1404156"/>
              </a:tblGrid>
              <a:tr h="370840">
                <a:tc>
                  <a:txBody>
                    <a:bodyPr/>
                    <a:lstStyle/>
                    <a:p>
                      <a:r>
                        <a:rPr lang="en-GB" sz="1400" dirty="0" smtClean="0"/>
                        <a:t>Code</a:t>
                      </a:r>
                      <a:endParaRPr lang="en-GB" sz="1400" dirty="0"/>
                    </a:p>
                  </a:txBody>
                  <a:tcPr/>
                </a:tc>
                <a:tc>
                  <a:txBody>
                    <a:bodyPr/>
                    <a:lstStyle/>
                    <a:p>
                      <a:r>
                        <a:rPr lang="en-GB" sz="1400" dirty="0" smtClean="0"/>
                        <a:t>Meaning</a:t>
                      </a:r>
                      <a:endParaRPr lang="en-GB" sz="1400" dirty="0"/>
                    </a:p>
                  </a:txBody>
                  <a:tcPr/>
                </a:tc>
              </a:tr>
              <a:tr h="370840">
                <a:tc>
                  <a:txBody>
                    <a:bodyPr/>
                    <a:lstStyle/>
                    <a:p>
                      <a:r>
                        <a:rPr lang="en-GB" sz="1400" dirty="0" smtClean="0"/>
                        <a:t>C</a:t>
                      </a:r>
                      <a:endParaRPr lang="en-GB" sz="1400" dirty="0"/>
                    </a:p>
                  </a:txBody>
                  <a:tcPr/>
                </a:tc>
                <a:tc>
                  <a:txBody>
                    <a:bodyPr/>
                    <a:lstStyle/>
                    <a:p>
                      <a:r>
                        <a:rPr lang="en-GB" sz="1400" dirty="0" smtClean="0"/>
                        <a:t>challenge</a:t>
                      </a:r>
                      <a:endParaRPr lang="en-GB" sz="1400" dirty="0"/>
                    </a:p>
                  </a:txBody>
                  <a:tcPr/>
                </a:tc>
              </a:tr>
              <a:tr h="370840">
                <a:tc>
                  <a:txBody>
                    <a:bodyPr/>
                    <a:lstStyle/>
                    <a:p>
                      <a:r>
                        <a:rPr lang="en-GB" sz="1400" dirty="0" smtClean="0"/>
                        <a:t>S</a:t>
                      </a:r>
                      <a:endParaRPr lang="en-GB" sz="1400" dirty="0"/>
                    </a:p>
                  </a:txBody>
                  <a:tcPr/>
                </a:tc>
                <a:tc>
                  <a:txBody>
                    <a:bodyPr/>
                    <a:lstStyle/>
                    <a:p>
                      <a:r>
                        <a:rPr lang="en-GB" sz="1400" dirty="0" smtClean="0"/>
                        <a:t>start</a:t>
                      </a:r>
                      <a:endParaRPr lang="en-GB" sz="1400" dirty="0"/>
                    </a:p>
                  </a:txBody>
                  <a:tcPr/>
                </a:tc>
              </a:tr>
              <a:tr h="370840">
                <a:tc>
                  <a:txBody>
                    <a:bodyPr/>
                    <a:lstStyle/>
                    <a:p>
                      <a:r>
                        <a:rPr lang="en-GB" sz="1400" dirty="0" smtClean="0"/>
                        <a:t>e</a:t>
                      </a:r>
                      <a:endParaRPr lang="en-GB" sz="1400" dirty="0"/>
                    </a:p>
                  </a:txBody>
                  <a:tcPr/>
                </a:tc>
                <a:tc>
                  <a:txBody>
                    <a:bodyPr/>
                    <a:lstStyle/>
                    <a:p>
                      <a:r>
                        <a:rPr lang="en-GB" sz="1400" dirty="0" smtClean="0"/>
                        <a:t>entrance</a:t>
                      </a:r>
                      <a:endParaRPr lang="en-GB" sz="1400" dirty="0"/>
                    </a:p>
                  </a:txBody>
                  <a:tcPr/>
                </a:tc>
              </a:tr>
              <a:tr h="370840">
                <a:tc>
                  <a:txBody>
                    <a:bodyPr/>
                    <a:lstStyle/>
                    <a:p>
                      <a:r>
                        <a:rPr lang="en-GB" sz="1400" dirty="0" smtClean="0"/>
                        <a:t>m</a:t>
                      </a:r>
                      <a:endParaRPr lang="en-GB" sz="1400" dirty="0"/>
                    </a:p>
                  </a:txBody>
                  <a:tcPr/>
                </a:tc>
                <a:tc>
                  <a:txBody>
                    <a:bodyPr/>
                    <a:lstStyle/>
                    <a:p>
                      <a:r>
                        <a:rPr lang="en-GB" sz="1400" dirty="0" smtClean="0"/>
                        <a:t>monster</a:t>
                      </a:r>
                      <a:endParaRPr lang="en-GB" sz="1400" dirty="0"/>
                    </a:p>
                  </a:txBody>
                  <a:tcPr/>
                </a:tc>
              </a:tr>
              <a:tr h="370840">
                <a:tc>
                  <a:txBody>
                    <a:bodyPr/>
                    <a:lstStyle/>
                    <a:p>
                      <a:r>
                        <a:rPr lang="en-GB" sz="1400" dirty="0" smtClean="0"/>
                        <a:t>h</a:t>
                      </a:r>
                      <a:endParaRPr lang="en-GB" sz="1400" dirty="0"/>
                    </a:p>
                  </a:txBody>
                  <a:tcPr/>
                </a:tc>
                <a:tc>
                  <a:txBody>
                    <a:bodyPr/>
                    <a:lstStyle/>
                    <a:p>
                      <a:r>
                        <a:rPr lang="en-GB" sz="1400" dirty="0" smtClean="0"/>
                        <a:t>hazard</a:t>
                      </a:r>
                      <a:endParaRPr lang="en-GB" sz="1400" dirty="0"/>
                    </a:p>
                  </a:txBody>
                  <a:tcPr/>
                </a:tc>
              </a:tr>
              <a:tr h="370840">
                <a:tc>
                  <a:txBody>
                    <a:bodyPr/>
                    <a:lstStyle/>
                    <a:p>
                      <a:r>
                        <a:rPr lang="en-GB" sz="1400" dirty="0" smtClean="0"/>
                        <a:t>g</a:t>
                      </a:r>
                      <a:endParaRPr lang="en-GB" sz="1400" dirty="0"/>
                    </a:p>
                  </a:txBody>
                  <a:tcPr/>
                </a:tc>
                <a:tc>
                  <a:txBody>
                    <a:bodyPr/>
                    <a:lstStyle/>
                    <a:p>
                      <a:r>
                        <a:rPr lang="en-GB" sz="1400" dirty="0" smtClean="0"/>
                        <a:t>goal</a:t>
                      </a:r>
                      <a:endParaRPr lang="en-GB" sz="1400" dirty="0"/>
                    </a:p>
                  </a:txBody>
                  <a:tcPr/>
                </a:tc>
              </a:tr>
            </a:tbl>
          </a:graphicData>
        </a:graphic>
      </p:graphicFrame>
      <p:sp>
        <p:nvSpPr>
          <p:cNvPr id="19" name="Right Arrow 18"/>
          <p:cNvSpPr/>
          <p:nvPr/>
        </p:nvSpPr>
        <p:spPr>
          <a:xfrm>
            <a:off x="2047833" y="3036511"/>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695905" y="289249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22" name="Oval 21"/>
          <p:cNvSpPr/>
          <p:nvPr/>
        </p:nvSpPr>
        <p:spPr>
          <a:xfrm>
            <a:off x="4928153" y="289249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3:g</a:t>
            </a:r>
            <a:endParaRPr lang="en-GB" b="1" dirty="0">
              <a:solidFill>
                <a:schemeClr val="tx1"/>
              </a:solidFill>
            </a:endParaRPr>
          </a:p>
        </p:txBody>
      </p:sp>
      <p:cxnSp>
        <p:nvCxnSpPr>
          <p:cNvPr id="23" name="Straight Arrow Connector 22"/>
          <p:cNvCxnSpPr>
            <a:stCxn id="20" idx="6"/>
            <a:endCxn id="13" idx="2"/>
          </p:cNvCxnSpPr>
          <p:nvPr/>
        </p:nvCxnSpPr>
        <p:spPr>
          <a:xfrm>
            <a:off x="3127953" y="3108519"/>
            <a:ext cx="6480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22" idx="2"/>
          </p:cNvCxnSpPr>
          <p:nvPr/>
        </p:nvCxnSpPr>
        <p:spPr>
          <a:xfrm>
            <a:off x="4208073" y="3108519"/>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1600" y="494116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28" name="Right Arrow 27"/>
          <p:cNvSpPr/>
          <p:nvPr/>
        </p:nvSpPr>
        <p:spPr>
          <a:xfrm>
            <a:off x="1619672" y="508518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267744" y="494116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1:m</a:t>
            </a:r>
            <a:endParaRPr lang="en-GB" b="1" dirty="0">
              <a:solidFill>
                <a:schemeClr val="tx1"/>
              </a:solidFill>
            </a:endParaRPr>
          </a:p>
        </p:txBody>
      </p:sp>
      <p:sp>
        <p:nvSpPr>
          <p:cNvPr id="30" name="Rectangle 29"/>
          <p:cNvSpPr/>
          <p:nvPr/>
        </p:nvSpPr>
        <p:spPr>
          <a:xfrm>
            <a:off x="971600" y="558924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31" name="Right Arrow 30"/>
          <p:cNvSpPr/>
          <p:nvPr/>
        </p:nvSpPr>
        <p:spPr>
          <a:xfrm>
            <a:off x="1619672" y="573325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267744" y="55892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b="1" dirty="0" smtClean="0">
                <a:solidFill>
                  <a:schemeClr val="tx1"/>
                </a:solidFill>
              </a:rPr>
              <a:t>1:h</a:t>
            </a:r>
            <a:endParaRPr lang="en-GB" b="1" dirty="0">
              <a:solidFill>
                <a:schemeClr val="tx1"/>
              </a:solidFill>
            </a:endParaRPr>
          </a:p>
        </p:txBody>
      </p:sp>
      <p:sp>
        <p:nvSpPr>
          <p:cNvPr id="33" name="Rectangle 32"/>
          <p:cNvSpPr/>
          <p:nvPr/>
        </p:nvSpPr>
        <p:spPr>
          <a:xfrm>
            <a:off x="539552" y="4437112"/>
            <a:ext cx="2448272"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1403648" y="4509120"/>
            <a:ext cx="671979" cy="307777"/>
          </a:xfrm>
          <a:prstGeom prst="rect">
            <a:avLst/>
          </a:prstGeom>
          <a:noFill/>
        </p:spPr>
        <p:txBody>
          <a:bodyPr wrap="none" rtlCol="0">
            <a:spAutoFit/>
          </a:bodyPr>
          <a:lstStyle/>
          <a:p>
            <a:r>
              <a:rPr lang="en-GB" b="1" dirty="0" smtClean="0"/>
              <a:t>Rules</a:t>
            </a:r>
            <a:endParaRPr lang="en-GB" b="1" dirty="0"/>
          </a:p>
        </p:txBody>
      </p:sp>
      <p:sp>
        <p:nvSpPr>
          <p:cNvPr id="35" name="TextBox 34"/>
          <p:cNvSpPr txBox="1"/>
          <p:nvPr/>
        </p:nvSpPr>
        <p:spPr>
          <a:xfrm>
            <a:off x="4856145" y="3468559"/>
            <a:ext cx="631904" cy="307777"/>
          </a:xfrm>
          <a:prstGeom prst="rect">
            <a:avLst/>
          </a:prstGeom>
          <a:noFill/>
        </p:spPr>
        <p:txBody>
          <a:bodyPr wrap="none" rtlCol="0">
            <a:spAutoFit/>
          </a:bodyPr>
          <a:lstStyle/>
          <a:p>
            <a:r>
              <a:rPr lang="en-GB" b="1" dirty="0" smtClean="0"/>
              <a:t>Done</a:t>
            </a:r>
            <a:endParaRPr lang="en-GB" b="1" dirty="0"/>
          </a:p>
        </p:txBody>
      </p:sp>
      <p:sp>
        <p:nvSpPr>
          <p:cNvPr id="36" name="Content Placeholder 2"/>
          <p:cNvSpPr>
            <a:spLocks noGrp="1"/>
          </p:cNvSpPr>
          <p:nvPr>
            <p:ph idx="1"/>
          </p:nvPr>
        </p:nvSpPr>
        <p:spPr>
          <a:xfrm>
            <a:off x="468313" y="980729"/>
            <a:ext cx="8229600" cy="864096"/>
          </a:xfrm>
        </p:spPr>
        <p:txBody>
          <a:bodyPr/>
          <a:lstStyle/>
          <a:p>
            <a:r>
              <a:rPr lang="en-GB" dirty="0" smtClean="0"/>
              <a:t>Select replacements at random</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complex mission graph</a:t>
            </a:r>
            <a:endParaRPr lang="en-GB" dirty="0"/>
          </a:p>
        </p:txBody>
      </p:sp>
      <p:sp>
        <p:nvSpPr>
          <p:cNvPr id="3" name="Content Placeholder 2"/>
          <p:cNvSpPr>
            <a:spLocks noGrp="1"/>
          </p:cNvSpPr>
          <p:nvPr>
            <p:ph idx="1"/>
          </p:nvPr>
        </p:nvSpPr>
        <p:spPr>
          <a:xfrm>
            <a:off x="468313" y="980729"/>
            <a:ext cx="8229600" cy="720080"/>
          </a:xfrm>
        </p:spPr>
        <p:txBody>
          <a:bodyPr/>
          <a:lstStyle/>
          <a:p>
            <a:r>
              <a:rPr lang="en-GB" dirty="0" smtClean="0"/>
              <a:t>Rule set</a:t>
            </a:r>
            <a:endParaRPr lang="en-GB" dirty="0"/>
          </a:p>
        </p:txBody>
      </p:sp>
      <p:sp>
        <p:nvSpPr>
          <p:cNvPr id="4" name="Rectangle 3"/>
          <p:cNvSpPr/>
          <p:nvPr/>
        </p:nvSpPr>
        <p:spPr>
          <a:xfrm>
            <a:off x="683568" y="191683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1:S</a:t>
            </a:r>
            <a:endParaRPr lang="en-GB" b="1" dirty="0">
              <a:solidFill>
                <a:schemeClr val="tx1"/>
              </a:solidFill>
            </a:endParaRPr>
          </a:p>
        </p:txBody>
      </p:sp>
      <p:sp>
        <p:nvSpPr>
          <p:cNvPr id="5" name="Right Arrow 4"/>
          <p:cNvSpPr/>
          <p:nvPr/>
        </p:nvSpPr>
        <p:spPr>
          <a:xfrm>
            <a:off x="1331640" y="2060848"/>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979712" y="19168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7" name="Rectangle 6"/>
          <p:cNvSpPr/>
          <p:nvPr/>
        </p:nvSpPr>
        <p:spPr>
          <a:xfrm>
            <a:off x="2825806" y="191683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2:E</a:t>
            </a:r>
            <a:endParaRPr lang="en-GB" b="1" dirty="0">
              <a:solidFill>
                <a:schemeClr val="tx1"/>
              </a:solidFill>
            </a:endParaRPr>
          </a:p>
        </p:txBody>
      </p:sp>
      <p:sp>
        <p:nvSpPr>
          <p:cNvPr id="8" name="Oval 7"/>
          <p:cNvSpPr/>
          <p:nvPr/>
        </p:nvSpPr>
        <p:spPr>
          <a:xfrm>
            <a:off x="4517994" y="19168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00" b="1" dirty="0" smtClean="0">
                <a:solidFill>
                  <a:schemeClr val="tx1"/>
                </a:solidFill>
              </a:rPr>
              <a:t>4:bm</a:t>
            </a:r>
            <a:endParaRPr lang="en-GB" sz="1000" b="1" dirty="0">
              <a:solidFill>
                <a:schemeClr val="tx1"/>
              </a:solidFill>
            </a:endParaRPr>
          </a:p>
        </p:txBody>
      </p:sp>
      <p:cxnSp>
        <p:nvCxnSpPr>
          <p:cNvPr id="9" name="Straight Arrow Connector 8"/>
          <p:cNvCxnSpPr>
            <a:stCxn id="6" idx="6"/>
            <a:endCxn id="7" idx="1"/>
          </p:cNvCxnSpPr>
          <p:nvPr/>
        </p:nvCxnSpPr>
        <p:spPr>
          <a:xfrm>
            <a:off x="2411760" y="2132856"/>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31" idx="1"/>
          </p:cNvCxnSpPr>
          <p:nvPr/>
        </p:nvCxnSpPr>
        <p:spPr>
          <a:xfrm>
            <a:off x="3257854" y="2132856"/>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64088" y="19168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5:g</a:t>
            </a:r>
            <a:endParaRPr lang="en-GB" b="1" dirty="0">
              <a:solidFill>
                <a:schemeClr val="tx1"/>
              </a:solidFill>
            </a:endParaRPr>
          </a:p>
        </p:txBody>
      </p:sp>
      <p:cxnSp>
        <p:nvCxnSpPr>
          <p:cNvPr id="13" name="Straight Arrow Connector 12"/>
          <p:cNvCxnSpPr>
            <a:stCxn id="8" idx="6"/>
            <a:endCxn id="11" idx="2"/>
          </p:cNvCxnSpPr>
          <p:nvPr/>
        </p:nvCxnSpPr>
        <p:spPr>
          <a:xfrm>
            <a:off x="4950042" y="2132856"/>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3568"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graphicFrame>
        <p:nvGraphicFramePr>
          <p:cNvPr id="15" name="Table 14"/>
          <p:cNvGraphicFramePr>
            <a:graphicFrameLocks noGrp="1"/>
          </p:cNvGraphicFramePr>
          <p:nvPr/>
        </p:nvGraphicFramePr>
        <p:xfrm>
          <a:off x="6084168" y="1988840"/>
          <a:ext cx="2808312" cy="4079240"/>
        </p:xfrm>
        <a:graphic>
          <a:graphicData uri="http://schemas.openxmlformats.org/drawingml/2006/table">
            <a:tbl>
              <a:tblPr firstRow="1" bandRow="1">
                <a:tableStyleId>{073A0DAA-6AF3-43AB-8588-CEC1D06C72B9}</a:tableStyleId>
              </a:tblPr>
              <a:tblGrid>
                <a:gridCol w="1404156"/>
                <a:gridCol w="1404156"/>
              </a:tblGrid>
              <a:tr h="370840">
                <a:tc>
                  <a:txBody>
                    <a:bodyPr/>
                    <a:lstStyle/>
                    <a:p>
                      <a:r>
                        <a:rPr lang="en-GB" sz="1400" dirty="0" smtClean="0"/>
                        <a:t>Code</a:t>
                      </a:r>
                      <a:endParaRPr lang="en-GB" sz="1400" dirty="0"/>
                    </a:p>
                  </a:txBody>
                  <a:tcPr/>
                </a:tc>
                <a:tc>
                  <a:txBody>
                    <a:bodyPr/>
                    <a:lstStyle/>
                    <a:p>
                      <a:r>
                        <a:rPr lang="en-GB" sz="1400" dirty="0" smtClean="0"/>
                        <a:t>Meaning</a:t>
                      </a:r>
                      <a:endParaRPr lang="en-GB" sz="1400" dirty="0"/>
                    </a:p>
                  </a:txBody>
                  <a:tcPr/>
                </a:tc>
              </a:tr>
              <a:tr h="370840">
                <a:tc>
                  <a:txBody>
                    <a:bodyPr/>
                    <a:lstStyle/>
                    <a:p>
                      <a:r>
                        <a:rPr lang="en-GB" sz="1400" dirty="0" smtClean="0"/>
                        <a:t>C</a:t>
                      </a:r>
                      <a:endParaRPr lang="en-GB" sz="1400" dirty="0"/>
                    </a:p>
                  </a:txBody>
                  <a:tcPr/>
                </a:tc>
                <a:tc>
                  <a:txBody>
                    <a:bodyPr/>
                    <a:lstStyle/>
                    <a:p>
                      <a:r>
                        <a:rPr lang="en-GB" sz="1400" dirty="0" smtClean="0"/>
                        <a:t>challenge</a:t>
                      </a:r>
                      <a:endParaRPr lang="en-GB" sz="1400" dirty="0"/>
                    </a:p>
                  </a:txBody>
                  <a:tcPr/>
                </a:tc>
              </a:tr>
              <a:tr h="370840">
                <a:tc>
                  <a:txBody>
                    <a:bodyPr/>
                    <a:lstStyle/>
                    <a:p>
                      <a:r>
                        <a:rPr lang="en-GB" sz="1400" dirty="0" smtClean="0"/>
                        <a:t>E / F</a:t>
                      </a:r>
                      <a:endParaRPr lang="en-GB" sz="1400" dirty="0"/>
                    </a:p>
                  </a:txBody>
                  <a:tcPr/>
                </a:tc>
                <a:tc>
                  <a:txBody>
                    <a:bodyPr/>
                    <a:lstStyle/>
                    <a:p>
                      <a:r>
                        <a:rPr lang="en-GB" sz="1400" dirty="0" smtClean="0"/>
                        <a:t>explore</a:t>
                      </a:r>
                      <a:endParaRPr lang="en-GB" sz="1400" dirty="0"/>
                    </a:p>
                  </a:txBody>
                  <a:tcPr/>
                </a:tc>
              </a:tr>
              <a:tr h="370840">
                <a:tc>
                  <a:txBody>
                    <a:bodyPr/>
                    <a:lstStyle/>
                    <a:p>
                      <a:r>
                        <a:rPr lang="en-GB" sz="1400" dirty="0" smtClean="0"/>
                        <a:t>S</a:t>
                      </a:r>
                      <a:endParaRPr lang="en-GB" sz="1400" dirty="0"/>
                    </a:p>
                  </a:txBody>
                  <a:tcPr/>
                </a:tc>
                <a:tc>
                  <a:txBody>
                    <a:bodyPr/>
                    <a:lstStyle/>
                    <a:p>
                      <a:r>
                        <a:rPr lang="en-GB" sz="1400" dirty="0" smtClean="0"/>
                        <a:t>start</a:t>
                      </a:r>
                      <a:endParaRPr lang="en-GB" sz="1400" dirty="0"/>
                    </a:p>
                  </a:txBody>
                  <a:tcPr/>
                </a:tc>
              </a:tr>
              <a:tr h="370840">
                <a:tc>
                  <a:txBody>
                    <a:bodyPr/>
                    <a:lstStyle/>
                    <a:p>
                      <a:r>
                        <a:rPr lang="en-GB" sz="1400" dirty="0" err="1" smtClean="0"/>
                        <a:t>bm</a:t>
                      </a:r>
                      <a:endParaRPr lang="en-GB" sz="1400" dirty="0"/>
                    </a:p>
                  </a:txBody>
                  <a:tcPr/>
                </a:tc>
                <a:tc>
                  <a:txBody>
                    <a:bodyPr/>
                    <a:lstStyle/>
                    <a:p>
                      <a:r>
                        <a:rPr lang="en-GB" sz="1400" dirty="0" smtClean="0"/>
                        <a:t>boss monster</a:t>
                      </a:r>
                      <a:endParaRPr lang="en-GB" sz="1400" dirty="0"/>
                    </a:p>
                  </a:txBody>
                  <a:tcPr/>
                </a:tc>
              </a:tr>
              <a:tr h="370840">
                <a:tc>
                  <a:txBody>
                    <a:bodyPr/>
                    <a:lstStyle/>
                    <a:p>
                      <a:r>
                        <a:rPr lang="en-GB" sz="1400" dirty="0" smtClean="0"/>
                        <a:t>e</a:t>
                      </a:r>
                      <a:endParaRPr lang="en-GB" sz="1400" dirty="0"/>
                    </a:p>
                  </a:txBody>
                  <a:tcPr/>
                </a:tc>
                <a:tc>
                  <a:txBody>
                    <a:bodyPr/>
                    <a:lstStyle/>
                    <a:p>
                      <a:r>
                        <a:rPr lang="en-GB" sz="1400" dirty="0" smtClean="0"/>
                        <a:t>entrance</a:t>
                      </a:r>
                      <a:endParaRPr lang="en-GB" sz="1400" dirty="0"/>
                    </a:p>
                  </a:txBody>
                  <a:tcPr/>
                </a:tc>
              </a:tr>
              <a:tr h="370840">
                <a:tc>
                  <a:txBody>
                    <a:bodyPr/>
                    <a:lstStyle/>
                    <a:p>
                      <a:r>
                        <a:rPr lang="en-GB" sz="1400" dirty="0" smtClean="0"/>
                        <a:t>f</a:t>
                      </a:r>
                      <a:endParaRPr lang="en-GB" sz="1400" dirty="0"/>
                    </a:p>
                  </a:txBody>
                  <a:tcPr/>
                </a:tc>
                <a:tc>
                  <a:txBody>
                    <a:bodyPr/>
                    <a:lstStyle/>
                    <a:p>
                      <a:r>
                        <a:rPr lang="en-GB" sz="1400" dirty="0" smtClean="0"/>
                        <a:t>fork</a:t>
                      </a:r>
                      <a:endParaRPr lang="en-GB" sz="1400" dirty="0"/>
                    </a:p>
                  </a:txBody>
                  <a:tcPr/>
                </a:tc>
              </a:tr>
              <a:tr h="370840">
                <a:tc>
                  <a:txBody>
                    <a:bodyPr/>
                    <a:lstStyle/>
                    <a:p>
                      <a:r>
                        <a:rPr lang="en-GB" sz="1400" dirty="0" smtClean="0"/>
                        <a:t>j</a:t>
                      </a:r>
                      <a:endParaRPr lang="en-GB" sz="1400" dirty="0"/>
                    </a:p>
                  </a:txBody>
                  <a:tcPr/>
                </a:tc>
                <a:tc>
                  <a:txBody>
                    <a:bodyPr/>
                    <a:lstStyle/>
                    <a:p>
                      <a:r>
                        <a:rPr lang="en-GB" sz="1400" dirty="0" smtClean="0"/>
                        <a:t>join</a:t>
                      </a:r>
                      <a:endParaRPr lang="en-GB" sz="1400" dirty="0"/>
                    </a:p>
                  </a:txBody>
                  <a:tcPr/>
                </a:tc>
              </a:tr>
              <a:tr h="370840">
                <a:tc>
                  <a:txBody>
                    <a:bodyPr/>
                    <a:lstStyle/>
                    <a:p>
                      <a:r>
                        <a:rPr lang="en-GB" sz="1400" dirty="0" smtClean="0"/>
                        <a:t>m</a:t>
                      </a:r>
                      <a:endParaRPr lang="en-GB" sz="1400" dirty="0"/>
                    </a:p>
                  </a:txBody>
                  <a:tcPr/>
                </a:tc>
                <a:tc>
                  <a:txBody>
                    <a:bodyPr/>
                    <a:lstStyle/>
                    <a:p>
                      <a:r>
                        <a:rPr lang="en-GB" sz="1400" dirty="0" smtClean="0"/>
                        <a:t>monster</a:t>
                      </a:r>
                      <a:endParaRPr lang="en-GB" sz="1400" dirty="0"/>
                    </a:p>
                  </a:txBody>
                  <a:tcPr/>
                </a:tc>
              </a:tr>
              <a:tr h="370840">
                <a:tc>
                  <a:txBody>
                    <a:bodyPr/>
                    <a:lstStyle/>
                    <a:p>
                      <a:r>
                        <a:rPr lang="en-GB" sz="1400" dirty="0" smtClean="0"/>
                        <a:t>h</a:t>
                      </a:r>
                      <a:endParaRPr lang="en-GB" sz="1400" dirty="0"/>
                    </a:p>
                  </a:txBody>
                  <a:tcPr/>
                </a:tc>
                <a:tc>
                  <a:txBody>
                    <a:bodyPr/>
                    <a:lstStyle/>
                    <a:p>
                      <a:r>
                        <a:rPr lang="en-GB" sz="1400" dirty="0" smtClean="0"/>
                        <a:t>hazard</a:t>
                      </a:r>
                      <a:endParaRPr lang="en-GB" sz="1400" dirty="0"/>
                    </a:p>
                  </a:txBody>
                  <a:tcPr/>
                </a:tc>
              </a:tr>
              <a:tr h="370840">
                <a:tc>
                  <a:txBody>
                    <a:bodyPr/>
                    <a:lstStyle/>
                    <a:p>
                      <a:r>
                        <a:rPr lang="en-GB" sz="1400" dirty="0" smtClean="0"/>
                        <a:t>g</a:t>
                      </a:r>
                      <a:endParaRPr lang="en-GB" sz="1400" dirty="0"/>
                    </a:p>
                  </a:txBody>
                  <a:tcPr/>
                </a:tc>
                <a:tc>
                  <a:txBody>
                    <a:bodyPr/>
                    <a:lstStyle/>
                    <a:p>
                      <a:r>
                        <a:rPr lang="en-GB" sz="1400" dirty="0" smtClean="0"/>
                        <a:t>goal</a:t>
                      </a:r>
                      <a:endParaRPr lang="en-GB" sz="1400" dirty="0"/>
                    </a:p>
                  </a:txBody>
                  <a:tcPr/>
                </a:tc>
              </a:tr>
            </a:tbl>
          </a:graphicData>
        </a:graphic>
      </p:graphicFrame>
      <p:sp>
        <p:nvSpPr>
          <p:cNvPr id="16" name="Right Arrow 15"/>
          <p:cNvSpPr/>
          <p:nvPr/>
        </p:nvSpPr>
        <p:spPr>
          <a:xfrm>
            <a:off x="2051720" y="285293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699792"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19" name="Rectangle 18"/>
          <p:cNvSpPr/>
          <p:nvPr/>
        </p:nvSpPr>
        <p:spPr>
          <a:xfrm>
            <a:off x="3779912"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2:C</a:t>
            </a:r>
            <a:endParaRPr lang="en-GB" b="1" dirty="0">
              <a:solidFill>
                <a:schemeClr val="tx1"/>
              </a:solidFill>
            </a:endParaRPr>
          </a:p>
        </p:txBody>
      </p:sp>
      <p:sp>
        <p:nvSpPr>
          <p:cNvPr id="21" name="Right Arrow 20"/>
          <p:cNvSpPr/>
          <p:nvPr/>
        </p:nvSpPr>
        <p:spPr>
          <a:xfrm>
            <a:off x="2051720" y="4149080"/>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699792" y="407707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1:f</a:t>
            </a:r>
            <a:endParaRPr lang="en-GB" b="1" dirty="0">
              <a:solidFill>
                <a:schemeClr val="tx1"/>
              </a:solidFill>
            </a:endParaRPr>
          </a:p>
        </p:txBody>
      </p:sp>
      <p:sp>
        <p:nvSpPr>
          <p:cNvPr id="24" name="Rectangle 23"/>
          <p:cNvSpPr/>
          <p:nvPr/>
        </p:nvSpPr>
        <p:spPr>
          <a:xfrm>
            <a:off x="3563888" y="357301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3:C</a:t>
            </a:r>
            <a:endParaRPr lang="en-GB" b="1" dirty="0">
              <a:solidFill>
                <a:schemeClr val="tx1"/>
              </a:solidFill>
            </a:endParaRPr>
          </a:p>
        </p:txBody>
      </p:sp>
      <p:sp>
        <p:nvSpPr>
          <p:cNvPr id="31" name="Rectangle 30"/>
          <p:cNvSpPr/>
          <p:nvPr/>
        </p:nvSpPr>
        <p:spPr>
          <a:xfrm>
            <a:off x="3671900" y="191683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3:F</a:t>
            </a:r>
            <a:endParaRPr lang="en-GB" b="1" dirty="0">
              <a:solidFill>
                <a:schemeClr val="tx1"/>
              </a:solidFill>
            </a:endParaRPr>
          </a:p>
        </p:txBody>
      </p:sp>
      <p:cxnSp>
        <p:nvCxnSpPr>
          <p:cNvPr id="34" name="Straight Arrow Connector 33"/>
          <p:cNvCxnSpPr>
            <a:stCxn id="14" idx="3"/>
            <a:endCxn id="35" idx="1"/>
          </p:cNvCxnSpPr>
          <p:nvPr/>
        </p:nvCxnSpPr>
        <p:spPr>
          <a:xfrm>
            <a:off x="1115616" y="2996952"/>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47664"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cxnSp>
        <p:nvCxnSpPr>
          <p:cNvPr id="38" name="Straight Arrow Connector 37"/>
          <p:cNvCxnSpPr>
            <a:stCxn id="17" idx="3"/>
            <a:endCxn id="19" idx="1"/>
          </p:cNvCxnSpPr>
          <p:nvPr/>
        </p:nvCxnSpPr>
        <p:spPr>
          <a:xfrm>
            <a:off x="3131840" y="2996952"/>
            <a:ext cx="6480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11560" y="400506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cxnSp>
        <p:nvCxnSpPr>
          <p:cNvPr id="42" name="Straight Arrow Connector 41"/>
          <p:cNvCxnSpPr>
            <a:stCxn id="41" idx="3"/>
            <a:endCxn id="43" idx="1"/>
          </p:cNvCxnSpPr>
          <p:nvPr/>
        </p:nvCxnSpPr>
        <p:spPr>
          <a:xfrm>
            <a:off x="1043608" y="4221088"/>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475656" y="400506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sp>
        <p:nvSpPr>
          <p:cNvPr id="44" name="Rectangle 43"/>
          <p:cNvSpPr/>
          <p:nvPr/>
        </p:nvSpPr>
        <p:spPr>
          <a:xfrm>
            <a:off x="3563888" y="465313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4:C</a:t>
            </a:r>
            <a:endParaRPr lang="en-GB" b="1" dirty="0">
              <a:solidFill>
                <a:schemeClr val="tx1"/>
              </a:solidFill>
            </a:endParaRPr>
          </a:p>
        </p:txBody>
      </p:sp>
      <p:cxnSp>
        <p:nvCxnSpPr>
          <p:cNvPr id="46" name="Straight Arrow Connector 45"/>
          <p:cNvCxnSpPr>
            <a:stCxn id="23" idx="7"/>
            <a:endCxn id="24" idx="1"/>
          </p:cNvCxnSpPr>
          <p:nvPr/>
        </p:nvCxnSpPr>
        <p:spPr>
          <a:xfrm flipV="1">
            <a:off x="3068568" y="3789040"/>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3" idx="5"/>
            <a:endCxn id="44" idx="1"/>
          </p:cNvCxnSpPr>
          <p:nvPr/>
        </p:nvCxnSpPr>
        <p:spPr>
          <a:xfrm>
            <a:off x="3068568" y="4445848"/>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427984" y="407707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2:j</a:t>
            </a:r>
            <a:endParaRPr lang="en-GB" b="1" dirty="0">
              <a:solidFill>
                <a:schemeClr val="tx1"/>
              </a:solidFill>
            </a:endParaRPr>
          </a:p>
        </p:txBody>
      </p:sp>
      <p:cxnSp>
        <p:nvCxnSpPr>
          <p:cNvPr id="51" name="Straight Arrow Connector 50"/>
          <p:cNvCxnSpPr>
            <a:stCxn id="24" idx="3"/>
            <a:endCxn id="49" idx="1"/>
          </p:cNvCxnSpPr>
          <p:nvPr/>
        </p:nvCxnSpPr>
        <p:spPr>
          <a:xfrm>
            <a:off x="3995936" y="3789040"/>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3"/>
            <a:endCxn id="49" idx="3"/>
          </p:cNvCxnSpPr>
          <p:nvPr/>
        </p:nvCxnSpPr>
        <p:spPr>
          <a:xfrm flipV="1">
            <a:off x="3995936" y="4445848"/>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11560" y="522920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55" name="Right Arrow 54"/>
          <p:cNvSpPr/>
          <p:nvPr/>
        </p:nvSpPr>
        <p:spPr>
          <a:xfrm>
            <a:off x="1259632" y="537321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907704" y="52292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1:m</a:t>
            </a:r>
            <a:endParaRPr lang="en-GB" b="1" dirty="0">
              <a:solidFill>
                <a:schemeClr val="tx1"/>
              </a:solidFill>
            </a:endParaRPr>
          </a:p>
        </p:txBody>
      </p:sp>
      <p:sp>
        <p:nvSpPr>
          <p:cNvPr id="57" name="Rectangle 56"/>
          <p:cNvSpPr/>
          <p:nvPr/>
        </p:nvSpPr>
        <p:spPr>
          <a:xfrm>
            <a:off x="611560" y="587727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1:C</a:t>
            </a:r>
            <a:endParaRPr lang="en-GB" b="1" dirty="0">
              <a:solidFill>
                <a:schemeClr val="tx1"/>
              </a:solidFill>
            </a:endParaRPr>
          </a:p>
        </p:txBody>
      </p:sp>
      <p:sp>
        <p:nvSpPr>
          <p:cNvPr id="58" name="Right Arrow 57"/>
          <p:cNvSpPr/>
          <p:nvPr/>
        </p:nvSpPr>
        <p:spPr>
          <a:xfrm>
            <a:off x="1259632" y="6021288"/>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907704" y="587727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b="1" dirty="0" smtClean="0">
                <a:solidFill>
                  <a:schemeClr val="tx1"/>
                </a:solidFill>
              </a:rPr>
              <a:t>1:h</a:t>
            </a:r>
            <a:endParaRPr lang="en-GB" b="1" dirty="0">
              <a:solidFill>
                <a:schemeClr val="tx1"/>
              </a:solidFill>
            </a:endParaRPr>
          </a:p>
        </p:txBody>
      </p:sp>
      <p:cxnSp>
        <p:nvCxnSpPr>
          <p:cNvPr id="61" name="Straight Arrow Connector 60"/>
          <p:cNvCxnSpPr>
            <a:stCxn id="31" idx="3"/>
            <a:endCxn id="8" idx="2"/>
          </p:cNvCxnSpPr>
          <p:nvPr/>
        </p:nvCxnSpPr>
        <p:spPr>
          <a:xfrm>
            <a:off x="4103948" y="2132856"/>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more complex mission graph</a:t>
            </a:r>
            <a:endParaRPr lang="en-GB" dirty="0"/>
          </a:p>
        </p:txBody>
      </p:sp>
      <p:sp>
        <p:nvSpPr>
          <p:cNvPr id="4" name="Rectangle 3"/>
          <p:cNvSpPr/>
          <p:nvPr/>
        </p:nvSpPr>
        <p:spPr>
          <a:xfrm>
            <a:off x="719572" y="126876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1:S</a:t>
            </a:r>
            <a:endParaRPr lang="en-GB" b="1" dirty="0">
              <a:solidFill>
                <a:schemeClr val="tx1"/>
              </a:solidFill>
            </a:endParaRPr>
          </a:p>
        </p:txBody>
      </p:sp>
      <p:sp>
        <p:nvSpPr>
          <p:cNvPr id="5" name="Right Arrow 4"/>
          <p:cNvSpPr/>
          <p:nvPr/>
        </p:nvSpPr>
        <p:spPr>
          <a:xfrm>
            <a:off x="1367644" y="141277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015716" y="12687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7" name="Rectangle 6"/>
          <p:cNvSpPr/>
          <p:nvPr/>
        </p:nvSpPr>
        <p:spPr>
          <a:xfrm>
            <a:off x="2861810" y="126876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2:E</a:t>
            </a:r>
            <a:endParaRPr lang="en-GB" b="1" dirty="0">
              <a:solidFill>
                <a:schemeClr val="tx1"/>
              </a:solidFill>
            </a:endParaRPr>
          </a:p>
        </p:txBody>
      </p:sp>
      <p:sp>
        <p:nvSpPr>
          <p:cNvPr id="8" name="Oval 7"/>
          <p:cNvSpPr/>
          <p:nvPr/>
        </p:nvSpPr>
        <p:spPr>
          <a:xfrm>
            <a:off x="4553998" y="12687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00" b="1" dirty="0" smtClean="0">
                <a:solidFill>
                  <a:schemeClr val="tx1"/>
                </a:solidFill>
              </a:rPr>
              <a:t>4:bm</a:t>
            </a:r>
            <a:endParaRPr lang="en-GB" sz="1000" b="1" dirty="0">
              <a:solidFill>
                <a:schemeClr val="tx1"/>
              </a:solidFill>
            </a:endParaRPr>
          </a:p>
        </p:txBody>
      </p:sp>
      <p:cxnSp>
        <p:nvCxnSpPr>
          <p:cNvPr id="9" name="Straight Arrow Connector 8"/>
          <p:cNvCxnSpPr>
            <a:stCxn id="6" idx="6"/>
            <a:endCxn id="7" idx="1"/>
          </p:cNvCxnSpPr>
          <p:nvPr/>
        </p:nvCxnSpPr>
        <p:spPr>
          <a:xfrm>
            <a:off x="2447764" y="1484784"/>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21" idx="1"/>
          </p:cNvCxnSpPr>
          <p:nvPr/>
        </p:nvCxnSpPr>
        <p:spPr>
          <a:xfrm>
            <a:off x="3293858" y="1484784"/>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00092" y="12687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5:g</a:t>
            </a:r>
            <a:endParaRPr lang="en-GB" b="1" dirty="0">
              <a:solidFill>
                <a:schemeClr val="tx1"/>
              </a:solidFill>
            </a:endParaRPr>
          </a:p>
        </p:txBody>
      </p:sp>
      <p:cxnSp>
        <p:nvCxnSpPr>
          <p:cNvPr id="12" name="Straight Arrow Connector 11"/>
          <p:cNvCxnSpPr>
            <a:stCxn id="8" idx="6"/>
            <a:endCxn id="11" idx="2"/>
          </p:cNvCxnSpPr>
          <p:nvPr/>
        </p:nvCxnSpPr>
        <p:spPr>
          <a:xfrm>
            <a:off x="4986046" y="1484784"/>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403648" y="256490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915816" y="2420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sp>
        <p:nvSpPr>
          <p:cNvPr id="20" name="Rectangle 19"/>
          <p:cNvSpPr/>
          <p:nvPr/>
        </p:nvSpPr>
        <p:spPr>
          <a:xfrm>
            <a:off x="3779912" y="191683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6:C</a:t>
            </a:r>
            <a:endParaRPr lang="en-GB" b="1" dirty="0">
              <a:solidFill>
                <a:schemeClr val="tx1"/>
              </a:solidFill>
            </a:endParaRPr>
          </a:p>
        </p:txBody>
      </p:sp>
      <p:sp>
        <p:nvSpPr>
          <p:cNvPr id="21" name="Rectangle 20"/>
          <p:cNvSpPr/>
          <p:nvPr/>
        </p:nvSpPr>
        <p:spPr>
          <a:xfrm>
            <a:off x="3707904" y="126876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3:F</a:t>
            </a:r>
            <a:endParaRPr lang="en-GB" b="1" dirty="0">
              <a:solidFill>
                <a:schemeClr val="tx1"/>
              </a:solidFill>
            </a:endParaRPr>
          </a:p>
        </p:txBody>
      </p:sp>
      <p:sp>
        <p:nvSpPr>
          <p:cNvPr id="28" name="Rectangle 27"/>
          <p:cNvSpPr/>
          <p:nvPr/>
        </p:nvSpPr>
        <p:spPr>
          <a:xfrm>
            <a:off x="3779912" y="299695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7</a:t>
            </a:r>
            <a:r>
              <a:rPr lang="en-GB" b="1" dirty="0" smtClean="0">
                <a:solidFill>
                  <a:schemeClr val="tx1"/>
                </a:solidFill>
              </a:rPr>
              <a:t>:C</a:t>
            </a:r>
            <a:endParaRPr lang="en-GB" b="1" dirty="0">
              <a:solidFill>
                <a:schemeClr val="tx1"/>
              </a:solidFill>
            </a:endParaRPr>
          </a:p>
        </p:txBody>
      </p:sp>
      <p:cxnSp>
        <p:nvCxnSpPr>
          <p:cNvPr id="29" name="Straight Arrow Connector 28"/>
          <p:cNvCxnSpPr>
            <a:stCxn id="19" idx="7"/>
            <a:endCxn id="20" idx="1"/>
          </p:cNvCxnSpPr>
          <p:nvPr/>
        </p:nvCxnSpPr>
        <p:spPr>
          <a:xfrm flipV="1">
            <a:off x="3284592" y="21328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5"/>
            <a:endCxn id="28" idx="1"/>
          </p:cNvCxnSpPr>
          <p:nvPr/>
        </p:nvCxnSpPr>
        <p:spPr>
          <a:xfrm>
            <a:off x="3284592" y="27896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644008" y="2420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3:j</a:t>
            </a:r>
            <a:endParaRPr lang="en-GB" b="1" dirty="0">
              <a:solidFill>
                <a:schemeClr val="tx1"/>
              </a:solidFill>
            </a:endParaRPr>
          </a:p>
        </p:txBody>
      </p:sp>
      <p:cxnSp>
        <p:nvCxnSpPr>
          <p:cNvPr id="32" name="Straight Arrow Connector 31"/>
          <p:cNvCxnSpPr>
            <a:stCxn id="20" idx="3"/>
            <a:endCxn id="31" idx="1"/>
          </p:cNvCxnSpPr>
          <p:nvPr/>
        </p:nvCxnSpPr>
        <p:spPr>
          <a:xfrm>
            <a:off x="4211960" y="21328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3"/>
            <a:endCxn id="31" idx="3"/>
          </p:cNvCxnSpPr>
          <p:nvPr/>
        </p:nvCxnSpPr>
        <p:spPr>
          <a:xfrm flipV="1">
            <a:off x="4211960" y="27896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8" idx="2"/>
          </p:cNvCxnSpPr>
          <p:nvPr/>
        </p:nvCxnSpPr>
        <p:spPr>
          <a:xfrm>
            <a:off x="4139952" y="1484784"/>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nvGraphicFramePr>
        <p:xfrm>
          <a:off x="6948264" y="1988840"/>
          <a:ext cx="2016224" cy="4226560"/>
        </p:xfrm>
        <a:graphic>
          <a:graphicData uri="http://schemas.openxmlformats.org/drawingml/2006/table">
            <a:tbl>
              <a:tblPr firstRow="1" bandRow="1">
                <a:tableStyleId>{073A0DAA-6AF3-43AB-8588-CEC1D06C72B9}</a:tableStyleId>
              </a:tblPr>
              <a:tblGrid>
                <a:gridCol w="792088"/>
                <a:gridCol w="1224136"/>
              </a:tblGrid>
              <a:tr h="370840">
                <a:tc>
                  <a:txBody>
                    <a:bodyPr/>
                    <a:lstStyle/>
                    <a:p>
                      <a:r>
                        <a:rPr lang="en-GB" sz="1400" dirty="0" smtClean="0"/>
                        <a:t>Code</a:t>
                      </a:r>
                      <a:endParaRPr lang="en-GB" sz="1400" dirty="0"/>
                    </a:p>
                  </a:txBody>
                  <a:tcPr/>
                </a:tc>
                <a:tc>
                  <a:txBody>
                    <a:bodyPr/>
                    <a:lstStyle/>
                    <a:p>
                      <a:r>
                        <a:rPr lang="en-GB" sz="1400" dirty="0" smtClean="0"/>
                        <a:t>Meaning</a:t>
                      </a:r>
                      <a:endParaRPr lang="en-GB" sz="1400" dirty="0"/>
                    </a:p>
                  </a:txBody>
                  <a:tcPr/>
                </a:tc>
              </a:tr>
              <a:tr h="370840">
                <a:tc>
                  <a:txBody>
                    <a:bodyPr/>
                    <a:lstStyle/>
                    <a:p>
                      <a:r>
                        <a:rPr lang="en-GB" sz="1400" dirty="0" smtClean="0"/>
                        <a:t>C</a:t>
                      </a:r>
                      <a:endParaRPr lang="en-GB" sz="1400" dirty="0"/>
                    </a:p>
                  </a:txBody>
                  <a:tcPr/>
                </a:tc>
                <a:tc>
                  <a:txBody>
                    <a:bodyPr/>
                    <a:lstStyle/>
                    <a:p>
                      <a:r>
                        <a:rPr lang="en-GB" sz="1400" dirty="0" smtClean="0"/>
                        <a:t>challenge</a:t>
                      </a:r>
                      <a:endParaRPr lang="en-GB" sz="1400" dirty="0"/>
                    </a:p>
                  </a:txBody>
                  <a:tcPr/>
                </a:tc>
              </a:tr>
              <a:tr h="370840">
                <a:tc>
                  <a:txBody>
                    <a:bodyPr/>
                    <a:lstStyle/>
                    <a:p>
                      <a:r>
                        <a:rPr lang="en-GB" sz="1400" dirty="0" smtClean="0"/>
                        <a:t>E / F</a:t>
                      </a:r>
                      <a:endParaRPr lang="en-GB" sz="1400" dirty="0"/>
                    </a:p>
                  </a:txBody>
                  <a:tcPr/>
                </a:tc>
                <a:tc>
                  <a:txBody>
                    <a:bodyPr/>
                    <a:lstStyle/>
                    <a:p>
                      <a:r>
                        <a:rPr lang="en-GB" sz="1400" dirty="0" smtClean="0"/>
                        <a:t>explore</a:t>
                      </a:r>
                      <a:endParaRPr lang="en-GB" sz="1400" dirty="0"/>
                    </a:p>
                  </a:txBody>
                  <a:tcPr/>
                </a:tc>
              </a:tr>
              <a:tr h="370840">
                <a:tc>
                  <a:txBody>
                    <a:bodyPr/>
                    <a:lstStyle/>
                    <a:p>
                      <a:r>
                        <a:rPr lang="en-GB" sz="1400" dirty="0" smtClean="0"/>
                        <a:t>S</a:t>
                      </a:r>
                      <a:endParaRPr lang="en-GB" sz="1400" dirty="0"/>
                    </a:p>
                  </a:txBody>
                  <a:tcPr/>
                </a:tc>
                <a:tc>
                  <a:txBody>
                    <a:bodyPr/>
                    <a:lstStyle/>
                    <a:p>
                      <a:r>
                        <a:rPr lang="en-GB" sz="1400" dirty="0" smtClean="0"/>
                        <a:t>start</a:t>
                      </a:r>
                      <a:endParaRPr lang="en-GB" sz="1400" dirty="0"/>
                    </a:p>
                  </a:txBody>
                  <a:tcPr/>
                </a:tc>
              </a:tr>
              <a:tr h="370840">
                <a:tc>
                  <a:txBody>
                    <a:bodyPr/>
                    <a:lstStyle/>
                    <a:p>
                      <a:r>
                        <a:rPr lang="en-GB" sz="1400" dirty="0" err="1" smtClean="0"/>
                        <a:t>bm</a:t>
                      </a:r>
                      <a:endParaRPr lang="en-GB" sz="1400" dirty="0"/>
                    </a:p>
                  </a:txBody>
                  <a:tcPr/>
                </a:tc>
                <a:tc>
                  <a:txBody>
                    <a:bodyPr/>
                    <a:lstStyle/>
                    <a:p>
                      <a:r>
                        <a:rPr lang="en-GB" sz="1400" dirty="0" smtClean="0"/>
                        <a:t>boss monster</a:t>
                      </a:r>
                      <a:endParaRPr lang="en-GB" sz="1400" dirty="0"/>
                    </a:p>
                  </a:txBody>
                  <a:tcPr/>
                </a:tc>
              </a:tr>
              <a:tr h="370840">
                <a:tc>
                  <a:txBody>
                    <a:bodyPr/>
                    <a:lstStyle/>
                    <a:p>
                      <a:r>
                        <a:rPr lang="en-GB" sz="1400" dirty="0" smtClean="0"/>
                        <a:t>e</a:t>
                      </a:r>
                      <a:endParaRPr lang="en-GB" sz="1400" dirty="0"/>
                    </a:p>
                  </a:txBody>
                  <a:tcPr/>
                </a:tc>
                <a:tc>
                  <a:txBody>
                    <a:bodyPr/>
                    <a:lstStyle/>
                    <a:p>
                      <a:r>
                        <a:rPr lang="en-GB" sz="1400" dirty="0" smtClean="0"/>
                        <a:t>entrance</a:t>
                      </a:r>
                      <a:endParaRPr lang="en-GB" sz="1400" dirty="0"/>
                    </a:p>
                  </a:txBody>
                  <a:tcPr/>
                </a:tc>
              </a:tr>
              <a:tr h="370840">
                <a:tc>
                  <a:txBody>
                    <a:bodyPr/>
                    <a:lstStyle/>
                    <a:p>
                      <a:r>
                        <a:rPr lang="en-GB" sz="1400" dirty="0" smtClean="0"/>
                        <a:t>f</a:t>
                      </a:r>
                      <a:endParaRPr lang="en-GB" sz="1400" dirty="0"/>
                    </a:p>
                  </a:txBody>
                  <a:tcPr/>
                </a:tc>
                <a:tc>
                  <a:txBody>
                    <a:bodyPr/>
                    <a:lstStyle/>
                    <a:p>
                      <a:r>
                        <a:rPr lang="en-GB" sz="1400" dirty="0" smtClean="0"/>
                        <a:t>fork</a:t>
                      </a:r>
                      <a:endParaRPr lang="en-GB" sz="1400" dirty="0"/>
                    </a:p>
                  </a:txBody>
                  <a:tcPr/>
                </a:tc>
              </a:tr>
              <a:tr h="370840">
                <a:tc>
                  <a:txBody>
                    <a:bodyPr/>
                    <a:lstStyle/>
                    <a:p>
                      <a:r>
                        <a:rPr lang="en-GB" sz="1400" dirty="0" smtClean="0"/>
                        <a:t>j</a:t>
                      </a:r>
                      <a:endParaRPr lang="en-GB" sz="1400" dirty="0"/>
                    </a:p>
                  </a:txBody>
                  <a:tcPr/>
                </a:tc>
                <a:tc>
                  <a:txBody>
                    <a:bodyPr/>
                    <a:lstStyle/>
                    <a:p>
                      <a:r>
                        <a:rPr lang="en-GB" sz="1400" dirty="0" smtClean="0"/>
                        <a:t>join</a:t>
                      </a:r>
                      <a:endParaRPr lang="en-GB" sz="1400" dirty="0"/>
                    </a:p>
                  </a:txBody>
                  <a:tcPr/>
                </a:tc>
              </a:tr>
              <a:tr h="370840">
                <a:tc>
                  <a:txBody>
                    <a:bodyPr/>
                    <a:lstStyle/>
                    <a:p>
                      <a:r>
                        <a:rPr lang="en-GB" sz="1400" dirty="0" smtClean="0"/>
                        <a:t>m</a:t>
                      </a:r>
                      <a:endParaRPr lang="en-GB" sz="1400" dirty="0"/>
                    </a:p>
                  </a:txBody>
                  <a:tcPr/>
                </a:tc>
                <a:tc>
                  <a:txBody>
                    <a:bodyPr/>
                    <a:lstStyle/>
                    <a:p>
                      <a:r>
                        <a:rPr lang="en-GB" sz="1400" dirty="0" smtClean="0"/>
                        <a:t>monster</a:t>
                      </a:r>
                      <a:endParaRPr lang="en-GB" sz="1400" dirty="0"/>
                    </a:p>
                  </a:txBody>
                  <a:tcPr/>
                </a:tc>
              </a:tr>
              <a:tr h="370840">
                <a:tc>
                  <a:txBody>
                    <a:bodyPr/>
                    <a:lstStyle/>
                    <a:p>
                      <a:r>
                        <a:rPr lang="en-GB" sz="1400" dirty="0" smtClean="0"/>
                        <a:t>h</a:t>
                      </a:r>
                      <a:endParaRPr lang="en-GB" sz="1400" dirty="0"/>
                    </a:p>
                  </a:txBody>
                  <a:tcPr/>
                </a:tc>
                <a:tc>
                  <a:txBody>
                    <a:bodyPr/>
                    <a:lstStyle/>
                    <a:p>
                      <a:r>
                        <a:rPr lang="en-GB" sz="1400" dirty="0" smtClean="0"/>
                        <a:t>hazard</a:t>
                      </a:r>
                      <a:endParaRPr lang="en-GB" sz="1400" dirty="0"/>
                    </a:p>
                  </a:txBody>
                  <a:tcPr/>
                </a:tc>
              </a:tr>
              <a:tr h="370840">
                <a:tc>
                  <a:txBody>
                    <a:bodyPr/>
                    <a:lstStyle/>
                    <a:p>
                      <a:r>
                        <a:rPr lang="en-GB" sz="1400" dirty="0" smtClean="0"/>
                        <a:t>g</a:t>
                      </a:r>
                      <a:endParaRPr lang="en-GB" sz="1400" dirty="0"/>
                    </a:p>
                  </a:txBody>
                  <a:tcPr/>
                </a:tc>
                <a:tc>
                  <a:txBody>
                    <a:bodyPr/>
                    <a:lstStyle/>
                    <a:p>
                      <a:r>
                        <a:rPr lang="en-GB" sz="1400" dirty="0" smtClean="0"/>
                        <a:t>goal</a:t>
                      </a:r>
                      <a:endParaRPr lang="en-GB" sz="1400" dirty="0"/>
                    </a:p>
                  </a:txBody>
                  <a:tcPr/>
                </a:tc>
              </a:tr>
            </a:tbl>
          </a:graphicData>
        </a:graphic>
      </p:graphicFrame>
      <p:sp>
        <p:nvSpPr>
          <p:cNvPr id="42" name="Oval 41"/>
          <p:cNvSpPr/>
          <p:nvPr/>
        </p:nvSpPr>
        <p:spPr>
          <a:xfrm>
            <a:off x="2051720" y="2420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cxnSp>
        <p:nvCxnSpPr>
          <p:cNvPr id="43" name="Straight Arrow Connector 42"/>
          <p:cNvCxnSpPr>
            <a:stCxn id="42" idx="6"/>
            <a:endCxn id="19" idx="2"/>
          </p:cNvCxnSpPr>
          <p:nvPr/>
        </p:nvCxnSpPr>
        <p:spPr>
          <a:xfrm>
            <a:off x="2483768" y="2636912"/>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08104" y="2420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00" b="1" dirty="0" smtClean="0">
                <a:solidFill>
                  <a:schemeClr val="tx1"/>
                </a:solidFill>
              </a:rPr>
              <a:t>4:bm</a:t>
            </a:r>
            <a:endParaRPr lang="en-GB" sz="1000" b="1" dirty="0">
              <a:solidFill>
                <a:schemeClr val="tx1"/>
              </a:solidFill>
            </a:endParaRPr>
          </a:p>
        </p:txBody>
      </p:sp>
      <p:sp>
        <p:nvSpPr>
          <p:cNvPr id="46" name="Oval 45"/>
          <p:cNvSpPr/>
          <p:nvPr/>
        </p:nvSpPr>
        <p:spPr>
          <a:xfrm>
            <a:off x="6354198" y="2420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5:g</a:t>
            </a:r>
            <a:endParaRPr lang="en-GB" b="1" dirty="0">
              <a:solidFill>
                <a:schemeClr val="tx1"/>
              </a:solidFill>
            </a:endParaRPr>
          </a:p>
        </p:txBody>
      </p:sp>
      <p:cxnSp>
        <p:nvCxnSpPr>
          <p:cNvPr id="47" name="Straight Arrow Connector 46"/>
          <p:cNvCxnSpPr>
            <a:stCxn id="45" idx="6"/>
            <a:endCxn id="46" idx="2"/>
          </p:cNvCxnSpPr>
          <p:nvPr/>
        </p:nvCxnSpPr>
        <p:spPr>
          <a:xfrm>
            <a:off x="5940152" y="26369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2"/>
          </p:cNvCxnSpPr>
          <p:nvPr/>
        </p:nvCxnSpPr>
        <p:spPr>
          <a:xfrm>
            <a:off x="5094058" y="26369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1403648" y="436510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2915816" y="42210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cxnSp>
        <p:nvCxnSpPr>
          <p:cNvPr id="53" name="Straight Arrow Connector 52"/>
          <p:cNvCxnSpPr>
            <a:stCxn id="50" idx="7"/>
          </p:cNvCxnSpPr>
          <p:nvPr/>
        </p:nvCxnSpPr>
        <p:spPr>
          <a:xfrm flipV="1">
            <a:off x="3284592" y="39330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0" idx="5"/>
          </p:cNvCxnSpPr>
          <p:nvPr/>
        </p:nvCxnSpPr>
        <p:spPr>
          <a:xfrm>
            <a:off x="3284592" y="45898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4644008" y="42210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3:j</a:t>
            </a:r>
            <a:endParaRPr lang="en-GB" b="1" dirty="0">
              <a:solidFill>
                <a:schemeClr val="tx1"/>
              </a:solidFill>
            </a:endParaRPr>
          </a:p>
        </p:txBody>
      </p:sp>
      <p:cxnSp>
        <p:nvCxnSpPr>
          <p:cNvPr id="56" name="Straight Arrow Connector 55"/>
          <p:cNvCxnSpPr>
            <a:endCxn id="55" idx="1"/>
          </p:cNvCxnSpPr>
          <p:nvPr/>
        </p:nvCxnSpPr>
        <p:spPr>
          <a:xfrm>
            <a:off x="4211960" y="39330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5" idx="3"/>
          </p:cNvCxnSpPr>
          <p:nvPr/>
        </p:nvCxnSpPr>
        <p:spPr>
          <a:xfrm flipV="1">
            <a:off x="4211960" y="45898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051720" y="42210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cxnSp>
        <p:nvCxnSpPr>
          <p:cNvPr id="59" name="Straight Arrow Connector 58"/>
          <p:cNvCxnSpPr>
            <a:stCxn id="58" idx="6"/>
            <a:endCxn id="50" idx="2"/>
          </p:cNvCxnSpPr>
          <p:nvPr/>
        </p:nvCxnSpPr>
        <p:spPr>
          <a:xfrm>
            <a:off x="2483768" y="4437112"/>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8104" y="42210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00" b="1" dirty="0" smtClean="0">
                <a:solidFill>
                  <a:schemeClr val="tx1"/>
                </a:solidFill>
              </a:rPr>
              <a:t>4:bm</a:t>
            </a:r>
            <a:endParaRPr lang="en-GB" sz="1000" b="1" dirty="0">
              <a:solidFill>
                <a:schemeClr val="tx1"/>
              </a:solidFill>
            </a:endParaRPr>
          </a:p>
        </p:txBody>
      </p:sp>
      <p:sp>
        <p:nvSpPr>
          <p:cNvPr id="61" name="Oval 60"/>
          <p:cNvSpPr/>
          <p:nvPr/>
        </p:nvSpPr>
        <p:spPr>
          <a:xfrm>
            <a:off x="6354198" y="42210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5:g</a:t>
            </a:r>
            <a:endParaRPr lang="en-GB" b="1" dirty="0">
              <a:solidFill>
                <a:schemeClr val="tx1"/>
              </a:solidFill>
            </a:endParaRPr>
          </a:p>
        </p:txBody>
      </p:sp>
      <p:cxnSp>
        <p:nvCxnSpPr>
          <p:cNvPr id="62" name="Straight Arrow Connector 61"/>
          <p:cNvCxnSpPr>
            <a:stCxn id="60" idx="6"/>
            <a:endCxn id="61" idx="2"/>
          </p:cNvCxnSpPr>
          <p:nvPr/>
        </p:nvCxnSpPr>
        <p:spPr>
          <a:xfrm>
            <a:off x="5940152" y="44371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60" idx="2"/>
          </p:cNvCxnSpPr>
          <p:nvPr/>
        </p:nvCxnSpPr>
        <p:spPr>
          <a:xfrm>
            <a:off x="5094058" y="44371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779912" y="37170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6</a:t>
            </a:r>
            <a:r>
              <a:rPr lang="en-GB" b="1" dirty="0" smtClean="0">
                <a:solidFill>
                  <a:schemeClr val="tx1"/>
                </a:solidFill>
              </a:rPr>
              <a:t>:m</a:t>
            </a:r>
            <a:endParaRPr lang="en-GB" b="1" dirty="0">
              <a:solidFill>
                <a:schemeClr val="tx1"/>
              </a:solidFill>
            </a:endParaRPr>
          </a:p>
        </p:txBody>
      </p:sp>
      <p:sp>
        <p:nvSpPr>
          <p:cNvPr id="67" name="Rectangle 66"/>
          <p:cNvSpPr/>
          <p:nvPr/>
        </p:nvSpPr>
        <p:spPr>
          <a:xfrm>
            <a:off x="3779912" y="479715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7</a:t>
            </a:r>
            <a:r>
              <a:rPr lang="en-GB" b="1" dirty="0" smtClean="0">
                <a:solidFill>
                  <a:schemeClr val="tx1"/>
                </a:solidFill>
              </a:rPr>
              <a:t>:C</a:t>
            </a:r>
            <a:endParaRPr lang="en-GB" b="1" dirty="0">
              <a:solidFill>
                <a:schemeClr val="tx1"/>
              </a:solidFill>
            </a:endParaRPr>
          </a:p>
        </p:txBody>
      </p:sp>
      <p:sp>
        <p:nvSpPr>
          <p:cNvPr id="68" name="Right Arrow 67"/>
          <p:cNvSpPr/>
          <p:nvPr/>
        </p:nvSpPr>
        <p:spPr>
          <a:xfrm>
            <a:off x="1331640" y="599390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843808" y="5849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cxnSp>
        <p:nvCxnSpPr>
          <p:cNvPr id="70" name="Straight Arrow Connector 69"/>
          <p:cNvCxnSpPr>
            <a:stCxn id="69" idx="7"/>
          </p:cNvCxnSpPr>
          <p:nvPr/>
        </p:nvCxnSpPr>
        <p:spPr>
          <a:xfrm flipV="1">
            <a:off x="3212584" y="55618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9" idx="5"/>
          </p:cNvCxnSpPr>
          <p:nvPr/>
        </p:nvCxnSpPr>
        <p:spPr>
          <a:xfrm>
            <a:off x="3212584" y="62186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572000" y="5849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3:j</a:t>
            </a:r>
            <a:endParaRPr lang="en-GB" b="1" dirty="0">
              <a:solidFill>
                <a:schemeClr val="tx1"/>
              </a:solidFill>
            </a:endParaRPr>
          </a:p>
        </p:txBody>
      </p:sp>
      <p:cxnSp>
        <p:nvCxnSpPr>
          <p:cNvPr id="73" name="Straight Arrow Connector 72"/>
          <p:cNvCxnSpPr>
            <a:endCxn id="72" idx="1"/>
          </p:cNvCxnSpPr>
          <p:nvPr/>
        </p:nvCxnSpPr>
        <p:spPr>
          <a:xfrm>
            <a:off x="4139952" y="5561856"/>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2" idx="3"/>
          </p:cNvCxnSpPr>
          <p:nvPr/>
        </p:nvCxnSpPr>
        <p:spPr>
          <a:xfrm flipV="1">
            <a:off x="4139952" y="6218664"/>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979712" y="5849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cxnSp>
        <p:nvCxnSpPr>
          <p:cNvPr id="76" name="Straight Arrow Connector 75"/>
          <p:cNvCxnSpPr>
            <a:stCxn id="75" idx="6"/>
            <a:endCxn id="69" idx="2"/>
          </p:cNvCxnSpPr>
          <p:nvPr/>
        </p:nvCxnSpPr>
        <p:spPr>
          <a:xfrm>
            <a:off x="2411760" y="6065912"/>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436096" y="5849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00" b="1" dirty="0" smtClean="0">
                <a:solidFill>
                  <a:schemeClr val="tx1"/>
                </a:solidFill>
              </a:rPr>
              <a:t>4:bm</a:t>
            </a:r>
            <a:endParaRPr lang="en-GB" sz="1000" b="1" dirty="0">
              <a:solidFill>
                <a:schemeClr val="tx1"/>
              </a:solidFill>
            </a:endParaRPr>
          </a:p>
        </p:txBody>
      </p:sp>
      <p:sp>
        <p:nvSpPr>
          <p:cNvPr id="78" name="Oval 77"/>
          <p:cNvSpPr/>
          <p:nvPr/>
        </p:nvSpPr>
        <p:spPr>
          <a:xfrm>
            <a:off x="6282190" y="584988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5:g</a:t>
            </a:r>
            <a:endParaRPr lang="en-GB" b="1" dirty="0">
              <a:solidFill>
                <a:schemeClr val="tx1"/>
              </a:solidFill>
            </a:endParaRPr>
          </a:p>
        </p:txBody>
      </p:sp>
      <p:cxnSp>
        <p:nvCxnSpPr>
          <p:cNvPr id="79" name="Straight Arrow Connector 78"/>
          <p:cNvCxnSpPr>
            <a:stCxn id="77" idx="6"/>
            <a:endCxn id="78" idx="2"/>
          </p:cNvCxnSpPr>
          <p:nvPr/>
        </p:nvCxnSpPr>
        <p:spPr>
          <a:xfrm>
            <a:off x="5868144" y="60659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77" idx="2"/>
          </p:cNvCxnSpPr>
          <p:nvPr/>
        </p:nvCxnSpPr>
        <p:spPr>
          <a:xfrm>
            <a:off x="5022050" y="6065912"/>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707904" y="534583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6</a:t>
            </a:r>
            <a:r>
              <a:rPr lang="en-GB" b="1" dirty="0" smtClean="0">
                <a:solidFill>
                  <a:schemeClr val="tx1"/>
                </a:solidFill>
              </a:rPr>
              <a:t>:m</a:t>
            </a:r>
            <a:endParaRPr lang="en-GB" b="1" dirty="0">
              <a:solidFill>
                <a:schemeClr val="tx1"/>
              </a:solidFill>
            </a:endParaRPr>
          </a:p>
        </p:txBody>
      </p:sp>
      <p:sp>
        <p:nvSpPr>
          <p:cNvPr id="83" name="Oval 82"/>
          <p:cNvSpPr/>
          <p:nvPr/>
        </p:nvSpPr>
        <p:spPr>
          <a:xfrm>
            <a:off x="3707904" y="642595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b="1" dirty="0" smtClean="0">
                <a:solidFill>
                  <a:schemeClr val="tx1"/>
                </a:solidFill>
              </a:rPr>
              <a:t>7</a:t>
            </a:r>
            <a:r>
              <a:rPr lang="en-GB" b="1" dirty="0" smtClean="0">
                <a:solidFill>
                  <a:schemeClr val="tx1"/>
                </a:solidFill>
              </a:rPr>
              <a:t>:h</a:t>
            </a:r>
            <a:endParaRPr lang="en-GB" b="1" dirty="0">
              <a:solidFill>
                <a:schemeClr val="tx1"/>
              </a:solidFill>
            </a:endParaRPr>
          </a:p>
        </p:txBody>
      </p:sp>
      <p:sp>
        <p:nvSpPr>
          <p:cNvPr id="84" name="TextBox 83"/>
          <p:cNvSpPr txBox="1"/>
          <p:nvPr/>
        </p:nvSpPr>
        <p:spPr>
          <a:xfrm>
            <a:off x="5868144" y="6381328"/>
            <a:ext cx="631904" cy="307777"/>
          </a:xfrm>
          <a:prstGeom prst="rect">
            <a:avLst/>
          </a:prstGeom>
          <a:noFill/>
        </p:spPr>
        <p:txBody>
          <a:bodyPr wrap="none" rtlCol="0">
            <a:spAutoFit/>
          </a:bodyPr>
          <a:lstStyle/>
          <a:p>
            <a:r>
              <a:rPr lang="en-GB" b="1" dirty="0" smtClean="0"/>
              <a:t>Done</a:t>
            </a: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mission graph considerations</a:t>
            </a:r>
            <a:endParaRPr lang="en-GB" dirty="0"/>
          </a:p>
        </p:txBody>
      </p:sp>
      <p:sp>
        <p:nvSpPr>
          <p:cNvPr id="4" name="Right Arrow 3"/>
          <p:cNvSpPr/>
          <p:nvPr/>
        </p:nvSpPr>
        <p:spPr>
          <a:xfrm>
            <a:off x="2771800" y="2276872"/>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419872" y="22048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1:f</a:t>
            </a:r>
            <a:endParaRPr lang="en-GB" b="1" dirty="0">
              <a:solidFill>
                <a:schemeClr val="tx1"/>
              </a:solidFill>
            </a:endParaRPr>
          </a:p>
        </p:txBody>
      </p:sp>
      <p:sp>
        <p:nvSpPr>
          <p:cNvPr id="7" name="Rectangle 6"/>
          <p:cNvSpPr/>
          <p:nvPr/>
        </p:nvSpPr>
        <p:spPr>
          <a:xfrm>
            <a:off x="1331640" y="213285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cxnSp>
        <p:nvCxnSpPr>
          <p:cNvPr id="8" name="Straight Arrow Connector 7"/>
          <p:cNvCxnSpPr>
            <a:stCxn id="7" idx="3"/>
            <a:endCxn id="9" idx="1"/>
          </p:cNvCxnSpPr>
          <p:nvPr/>
        </p:nvCxnSpPr>
        <p:spPr>
          <a:xfrm>
            <a:off x="1763688" y="2348880"/>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95736" y="213285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2:F</a:t>
            </a:r>
            <a:endParaRPr lang="en-GB" b="1" dirty="0">
              <a:solidFill>
                <a:schemeClr val="tx1"/>
              </a:solidFill>
            </a:endParaRPr>
          </a:p>
        </p:txBody>
      </p:sp>
      <p:sp>
        <p:nvSpPr>
          <p:cNvPr id="10" name="Rectangle 9"/>
          <p:cNvSpPr/>
          <p:nvPr/>
        </p:nvSpPr>
        <p:spPr>
          <a:xfrm>
            <a:off x="4283968"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5:E</a:t>
            </a:r>
            <a:endParaRPr lang="en-GB" b="1" dirty="0">
              <a:solidFill>
                <a:schemeClr val="tx1"/>
              </a:solidFill>
            </a:endParaRPr>
          </a:p>
        </p:txBody>
      </p:sp>
      <p:cxnSp>
        <p:nvCxnSpPr>
          <p:cNvPr id="11" name="Straight Arrow Connector 10"/>
          <p:cNvCxnSpPr>
            <a:stCxn id="5" idx="7"/>
          </p:cNvCxnSpPr>
          <p:nvPr/>
        </p:nvCxnSpPr>
        <p:spPr>
          <a:xfrm flipV="1">
            <a:off x="3788648" y="1916832"/>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5"/>
            <a:endCxn id="10" idx="1"/>
          </p:cNvCxnSpPr>
          <p:nvPr/>
        </p:nvCxnSpPr>
        <p:spPr>
          <a:xfrm>
            <a:off x="3788648" y="2573640"/>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084168" y="22048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2:j</a:t>
            </a:r>
            <a:endParaRPr lang="en-GB" b="1" dirty="0">
              <a:solidFill>
                <a:schemeClr val="tx1"/>
              </a:solidFill>
            </a:endParaRPr>
          </a:p>
        </p:txBody>
      </p:sp>
      <p:cxnSp>
        <p:nvCxnSpPr>
          <p:cNvPr id="14" name="Straight Arrow Connector 13"/>
          <p:cNvCxnSpPr>
            <a:stCxn id="22" idx="3"/>
            <a:endCxn id="13" idx="1"/>
          </p:cNvCxnSpPr>
          <p:nvPr/>
        </p:nvCxnSpPr>
        <p:spPr>
          <a:xfrm>
            <a:off x="5652120" y="1916832"/>
            <a:ext cx="495320" cy="351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7" idx="3"/>
            <a:endCxn id="13" idx="3"/>
          </p:cNvCxnSpPr>
          <p:nvPr/>
        </p:nvCxnSpPr>
        <p:spPr>
          <a:xfrm flipV="1">
            <a:off x="5652120" y="2573640"/>
            <a:ext cx="495320" cy="423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220072"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6:F</a:t>
            </a:r>
            <a:endParaRPr lang="en-GB" b="1" dirty="0">
              <a:solidFill>
                <a:schemeClr val="tx1"/>
              </a:solidFill>
            </a:endParaRPr>
          </a:p>
        </p:txBody>
      </p:sp>
      <p:cxnSp>
        <p:nvCxnSpPr>
          <p:cNvPr id="18" name="Straight Arrow Connector 17"/>
          <p:cNvCxnSpPr>
            <a:stCxn id="10" idx="3"/>
            <a:endCxn id="17" idx="1"/>
          </p:cNvCxnSpPr>
          <p:nvPr/>
        </p:nvCxnSpPr>
        <p:spPr>
          <a:xfrm>
            <a:off x="4716016" y="2996952"/>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83968" y="170080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3:E</a:t>
            </a:r>
            <a:endParaRPr lang="en-GB" b="1" dirty="0">
              <a:solidFill>
                <a:schemeClr val="tx1"/>
              </a:solidFill>
            </a:endParaRPr>
          </a:p>
        </p:txBody>
      </p:sp>
      <p:sp>
        <p:nvSpPr>
          <p:cNvPr id="22" name="Rectangle 21"/>
          <p:cNvSpPr/>
          <p:nvPr/>
        </p:nvSpPr>
        <p:spPr>
          <a:xfrm>
            <a:off x="5220072" y="170080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4:F</a:t>
            </a:r>
            <a:endParaRPr lang="en-GB" b="1" dirty="0">
              <a:solidFill>
                <a:schemeClr val="tx1"/>
              </a:solidFill>
            </a:endParaRPr>
          </a:p>
        </p:txBody>
      </p:sp>
      <p:cxnSp>
        <p:nvCxnSpPr>
          <p:cNvPr id="23" name="Straight Arrow Connector 22"/>
          <p:cNvCxnSpPr>
            <a:stCxn id="21" idx="3"/>
            <a:endCxn id="22" idx="1"/>
          </p:cNvCxnSpPr>
          <p:nvPr/>
        </p:nvCxnSpPr>
        <p:spPr>
          <a:xfrm>
            <a:off x="4716016" y="1916832"/>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bwMode="auto">
          <a:xfrm>
            <a:off x="468313" y="980729"/>
            <a:ext cx="8229600"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Recursive</a:t>
            </a:r>
            <a:r>
              <a:rPr kumimoji="0" lang="en-GB" sz="2000" b="0" i="0" u="none" strike="noStrike" kern="0" cap="none" spc="0" normalizeH="0" noProof="0" dirty="0" smtClean="0">
                <a:ln>
                  <a:noFill/>
                </a:ln>
                <a:solidFill>
                  <a:schemeClr val="tx1"/>
                </a:solidFill>
                <a:effectLst/>
                <a:uLnTx/>
                <a:uFillTx/>
                <a:latin typeface="+mn-lt"/>
                <a:ea typeface="+mn-ea"/>
                <a:cs typeface="+mn-cs"/>
              </a:rPr>
              <a:t> rules possible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GB" sz="2000" kern="0" baseline="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GB" sz="2000" kern="0" baseline="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GB" sz="2000" kern="0" baseline="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000" kern="0" baseline="0" dirty="0" smtClean="0">
                <a:latin typeface="+mn-lt"/>
              </a:rPr>
              <a:t>Can apply heuristics to the random </a:t>
            </a:r>
            <a:r>
              <a:rPr lang="en-GB" sz="2000" kern="0" baseline="0" dirty="0" smtClean="0">
                <a:latin typeface="+mn-lt"/>
              </a:rPr>
              <a:t>choice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000" kern="0" dirty="0" smtClean="0">
                <a:latin typeface="+mn-lt"/>
              </a:rPr>
              <a:t>Different rule sets can give different feels to different areas</a:t>
            </a:r>
            <a:endParaRPr lang="en-GB" sz="2000"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000" kern="0" dirty="0" smtClean="0">
                <a:latin typeface="+mn-lt"/>
              </a:rPr>
              <a:t>Apply meta-generation effects</a:t>
            </a:r>
          </a:p>
          <a:p>
            <a:pPr marL="800100" lvl="1" indent="-342900" eaLnBrk="0" hangingPunct="0">
              <a:spcBef>
                <a:spcPct val="20000"/>
              </a:spcBef>
              <a:buFontTx/>
              <a:buChar char="•"/>
            </a:pPr>
            <a:r>
              <a:rPr lang="en-GB" sz="2000" kern="0" baseline="0" dirty="0" smtClean="0">
                <a:latin typeface="+mn-lt"/>
              </a:rPr>
              <a:t>Increasing difficulty</a:t>
            </a:r>
          </a:p>
          <a:p>
            <a:pPr marL="800100" lvl="1" indent="-342900" eaLnBrk="0" hangingPunct="0">
              <a:spcBef>
                <a:spcPct val="20000"/>
              </a:spcBef>
              <a:buFontTx/>
              <a:buChar char="•"/>
            </a:pPr>
            <a:endParaRPr kumimoji="0" lang="en-GB" sz="1800" b="0" i="0" u="none" strike="noStrike" kern="0" cap="none" spc="0" normalizeH="0" baseline="0" noProof="0" dirty="0">
              <a:ln>
                <a:noFill/>
              </a:ln>
              <a:solidFill>
                <a:schemeClr val="tx1"/>
              </a:solidFill>
              <a:effectLst/>
              <a:uLnTx/>
              <a:uFillTx/>
              <a:latin typeface="+mn-lt"/>
            </a:endParaRPr>
          </a:p>
        </p:txBody>
      </p:sp>
      <p:sp>
        <p:nvSpPr>
          <p:cNvPr id="28" name="Oval 27"/>
          <p:cNvSpPr/>
          <p:nvPr/>
        </p:nvSpPr>
        <p:spPr>
          <a:xfrm>
            <a:off x="1277634" y="544522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1:e</a:t>
            </a:r>
            <a:endParaRPr lang="en-GB" b="1" dirty="0">
              <a:solidFill>
                <a:schemeClr val="tx1"/>
              </a:solidFill>
            </a:endParaRPr>
          </a:p>
        </p:txBody>
      </p:sp>
      <p:sp>
        <p:nvSpPr>
          <p:cNvPr id="29" name="Rectangle 28"/>
          <p:cNvSpPr/>
          <p:nvPr/>
        </p:nvSpPr>
        <p:spPr>
          <a:xfrm>
            <a:off x="2123728" y="54452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2:E</a:t>
            </a:r>
            <a:endParaRPr lang="en-GB" b="1" dirty="0">
              <a:solidFill>
                <a:schemeClr val="tx1"/>
              </a:solidFill>
            </a:endParaRPr>
          </a:p>
        </p:txBody>
      </p:sp>
      <p:sp>
        <p:nvSpPr>
          <p:cNvPr id="30" name="Oval 29"/>
          <p:cNvSpPr/>
          <p:nvPr/>
        </p:nvSpPr>
        <p:spPr>
          <a:xfrm>
            <a:off x="3815916" y="544522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b="1" dirty="0" smtClean="0">
                <a:solidFill>
                  <a:schemeClr val="tx1"/>
                </a:solidFill>
              </a:rPr>
              <a:t>4:d</a:t>
            </a:r>
            <a:endParaRPr lang="en-GB" b="1" dirty="0">
              <a:solidFill>
                <a:schemeClr val="tx1"/>
              </a:solidFill>
            </a:endParaRPr>
          </a:p>
        </p:txBody>
      </p:sp>
      <p:cxnSp>
        <p:nvCxnSpPr>
          <p:cNvPr id="31" name="Straight Arrow Connector 30"/>
          <p:cNvCxnSpPr>
            <a:stCxn id="28" idx="6"/>
            <a:endCxn id="29" idx="1"/>
          </p:cNvCxnSpPr>
          <p:nvPr/>
        </p:nvCxnSpPr>
        <p:spPr>
          <a:xfrm>
            <a:off x="1709682" y="5661248"/>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5" idx="1"/>
          </p:cNvCxnSpPr>
          <p:nvPr/>
        </p:nvCxnSpPr>
        <p:spPr>
          <a:xfrm>
            <a:off x="2555776" y="5661248"/>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969822" y="54452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3:F</a:t>
            </a:r>
            <a:endParaRPr lang="en-GB" b="1" dirty="0">
              <a:solidFill>
                <a:schemeClr val="tx1"/>
              </a:solidFill>
            </a:endParaRPr>
          </a:p>
        </p:txBody>
      </p:sp>
      <p:cxnSp>
        <p:nvCxnSpPr>
          <p:cNvPr id="36" name="Straight Arrow Connector 35"/>
          <p:cNvCxnSpPr>
            <a:stCxn id="35" idx="3"/>
            <a:endCxn id="30" idx="2"/>
          </p:cNvCxnSpPr>
          <p:nvPr/>
        </p:nvCxnSpPr>
        <p:spPr>
          <a:xfrm>
            <a:off x="3401870" y="5661248"/>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662010" y="54452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5:E</a:t>
            </a:r>
            <a:endParaRPr lang="en-GB" b="1" dirty="0">
              <a:solidFill>
                <a:schemeClr val="tx1"/>
              </a:solidFill>
            </a:endParaRPr>
          </a:p>
        </p:txBody>
      </p:sp>
      <p:cxnSp>
        <p:nvCxnSpPr>
          <p:cNvPr id="38" name="Straight Arrow Connector 37"/>
          <p:cNvCxnSpPr>
            <a:stCxn id="30" idx="6"/>
            <a:endCxn id="37" idx="1"/>
          </p:cNvCxnSpPr>
          <p:nvPr/>
        </p:nvCxnSpPr>
        <p:spPr>
          <a:xfrm>
            <a:off x="4247964" y="5661248"/>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3"/>
            <a:endCxn id="40" idx="1"/>
          </p:cNvCxnSpPr>
          <p:nvPr/>
        </p:nvCxnSpPr>
        <p:spPr>
          <a:xfrm>
            <a:off x="5094058" y="5661248"/>
            <a:ext cx="41404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08104" y="54452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6:F</a:t>
            </a:r>
            <a:endParaRPr lang="en-GB" b="1" dirty="0">
              <a:solidFill>
                <a:schemeClr val="tx1"/>
              </a:solidFill>
            </a:endParaRPr>
          </a:p>
        </p:txBody>
      </p:sp>
      <p:sp>
        <p:nvSpPr>
          <p:cNvPr id="42" name="Oval 41"/>
          <p:cNvSpPr/>
          <p:nvPr/>
        </p:nvSpPr>
        <p:spPr>
          <a:xfrm>
            <a:off x="6372200" y="544522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tx1"/>
                </a:solidFill>
              </a:rPr>
              <a:t>7:g</a:t>
            </a:r>
            <a:endParaRPr lang="en-GB" b="1" dirty="0">
              <a:solidFill>
                <a:schemeClr val="tx1"/>
              </a:solidFill>
            </a:endParaRPr>
          </a:p>
        </p:txBody>
      </p:sp>
      <p:cxnSp>
        <p:nvCxnSpPr>
          <p:cNvPr id="44" name="Straight Arrow Connector 43"/>
          <p:cNvCxnSpPr>
            <a:stCxn id="40" idx="3"/>
            <a:endCxn id="42" idx="2"/>
          </p:cNvCxnSpPr>
          <p:nvPr/>
        </p:nvCxnSpPr>
        <p:spPr>
          <a:xfrm>
            <a:off x="5940152" y="5661248"/>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ight Brace 47"/>
          <p:cNvSpPr/>
          <p:nvPr/>
        </p:nvSpPr>
        <p:spPr>
          <a:xfrm rot="5400000">
            <a:off x="2519772" y="4833156"/>
            <a:ext cx="288032" cy="26642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Right Brace 48"/>
          <p:cNvSpPr/>
          <p:nvPr/>
        </p:nvSpPr>
        <p:spPr>
          <a:xfrm rot="5400000">
            <a:off x="5256076" y="4833156"/>
            <a:ext cx="288032" cy="266429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2195736" y="6381328"/>
            <a:ext cx="1008546" cy="307777"/>
          </a:xfrm>
          <a:prstGeom prst="rect">
            <a:avLst/>
          </a:prstGeom>
          <a:noFill/>
        </p:spPr>
        <p:txBody>
          <a:bodyPr wrap="none" rtlCol="0">
            <a:spAutoFit/>
          </a:bodyPr>
          <a:lstStyle/>
          <a:p>
            <a:r>
              <a:rPr lang="en-GB" dirty="0" smtClean="0"/>
              <a:t>Difficulty 1</a:t>
            </a:r>
            <a:endParaRPr lang="en-GB" dirty="0"/>
          </a:p>
        </p:txBody>
      </p:sp>
      <p:sp>
        <p:nvSpPr>
          <p:cNvPr id="51" name="TextBox 50"/>
          <p:cNvSpPr txBox="1"/>
          <p:nvPr/>
        </p:nvSpPr>
        <p:spPr>
          <a:xfrm>
            <a:off x="5004048" y="6381328"/>
            <a:ext cx="1008546" cy="307777"/>
          </a:xfrm>
          <a:prstGeom prst="rect">
            <a:avLst/>
          </a:prstGeom>
          <a:noFill/>
        </p:spPr>
        <p:txBody>
          <a:bodyPr wrap="none" rtlCol="0">
            <a:spAutoFit/>
          </a:bodyPr>
          <a:lstStyle/>
          <a:p>
            <a:r>
              <a:rPr lang="en-GB" dirty="0" smtClean="0"/>
              <a:t>Difficulty 2</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259632" y="2420888"/>
            <a:ext cx="2016224" cy="864096"/>
            <a:chOff x="1259632" y="2420888"/>
            <a:chExt cx="2016224" cy="864096"/>
          </a:xfrm>
        </p:grpSpPr>
        <p:cxnSp>
          <p:nvCxnSpPr>
            <p:cNvPr id="10" name="Straight Connector 9"/>
            <p:cNvCxnSpPr/>
            <p:nvPr/>
          </p:nvCxnSpPr>
          <p:spPr>
            <a:xfrm>
              <a:off x="1475656" y="2420888"/>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59632" y="263691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7" name="Isosceles Triangle 6"/>
            <p:cNvSpPr/>
            <p:nvPr/>
          </p:nvSpPr>
          <p:spPr>
            <a:xfrm rot="5400000">
              <a:off x="1547664" y="2780928"/>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051720" y="2780928"/>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699792" y="2636912"/>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47" name="Isosceles Triangle 46"/>
            <p:cNvSpPr/>
            <p:nvPr/>
          </p:nvSpPr>
          <p:spPr>
            <a:xfrm rot="5400000">
              <a:off x="2987824" y="2780928"/>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2915816" y="2420888"/>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smtClean="0"/>
              <a:t>Generative grammars for space graph</a:t>
            </a:r>
            <a:endParaRPr lang="en-GB" dirty="0"/>
          </a:p>
        </p:txBody>
      </p:sp>
      <p:sp>
        <p:nvSpPr>
          <p:cNvPr id="4" name="Content Placeholder 3"/>
          <p:cNvSpPr>
            <a:spLocks noGrp="1"/>
          </p:cNvSpPr>
          <p:nvPr>
            <p:ph idx="1"/>
          </p:nvPr>
        </p:nvSpPr>
        <p:spPr>
          <a:xfrm>
            <a:off x="468313" y="1052737"/>
            <a:ext cx="8229600" cy="720080"/>
          </a:xfrm>
        </p:spPr>
        <p:txBody>
          <a:bodyPr/>
          <a:lstStyle/>
          <a:p>
            <a:r>
              <a:rPr lang="en-GB" dirty="0" smtClean="0"/>
              <a:t>Build space / map using grammar</a:t>
            </a:r>
          </a:p>
          <a:p>
            <a:endParaRPr lang="en-GB" dirty="0" smtClean="0"/>
          </a:p>
          <a:p>
            <a:r>
              <a:rPr lang="en-GB" dirty="0" smtClean="0"/>
              <a:t>Example rule set</a:t>
            </a:r>
            <a:endParaRPr lang="en-GB" dirty="0"/>
          </a:p>
        </p:txBody>
      </p:sp>
      <p:grpSp>
        <p:nvGrpSpPr>
          <p:cNvPr id="49" name="Group 48"/>
          <p:cNvGrpSpPr/>
          <p:nvPr/>
        </p:nvGrpSpPr>
        <p:grpSpPr>
          <a:xfrm>
            <a:off x="1261613" y="4925219"/>
            <a:ext cx="2880320" cy="866553"/>
            <a:chOff x="1261613" y="4925219"/>
            <a:chExt cx="2880320" cy="866553"/>
          </a:xfrm>
        </p:grpSpPr>
        <p:cxnSp>
          <p:nvCxnSpPr>
            <p:cNvPr id="16" name="Straight Connector 15"/>
            <p:cNvCxnSpPr/>
            <p:nvPr/>
          </p:nvCxnSpPr>
          <p:spPr>
            <a:xfrm>
              <a:off x="147763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1613"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8" name="Isosceles Triangle 17"/>
            <p:cNvSpPr/>
            <p:nvPr/>
          </p:nvSpPr>
          <p:spPr>
            <a:xfrm rot="5400000">
              <a:off x="1549645"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2053701" y="5285259"/>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701773" y="5141243"/>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2" name="Isosceles Triangle 21"/>
            <p:cNvSpPr/>
            <p:nvPr/>
          </p:nvSpPr>
          <p:spPr>
            <a:xfrm rot="5400000">
              <a:off x="2989805" y="5285259"/>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a:off x="291779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47864" y="4509120"/>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324179" y="5359724"/>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6651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65869"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30" name="Isosceles Triangle 29"/>
            <p:cNvSpPr/>
            <p:nvPr/>
          </p:nvSpPr>
          <p:spPr>
            <a:xfrm rot="5400000">
              <a:off x="3853901"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p:cNvGrpSpPr/>
          <p:nvPr/>
        </p:nvGrpSpPr>
        <p:grpSpPr>
          <a:xfrm>
            <a:off x="4644008" y="2636912"/>
            <a:ext cx="2952328" cy="2448272"/>
            <a:chOff x="4644008" y="2636912"/>
            <a:chExt cx="2952328" cy="2448272"/>
          </a:xfrm>
        </p:grpSpPr>
        <p:cxnSp>
          <p:nvCxnSpPr>
            <p:cNvPr id="31" name="Straight Connector 30"/>
            <p:cNvCxnSpPr/>
            <p:nvPr/>
          </p:nvCxnSpPr>
          <p:spPr>
            <a:xfrm>
              <a:off x="4860032" y="3429000"/>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644008" y="36450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33" name="Isosceles Triangle 32"/>
            <p:cNvSpPr/>
            <p:nvPr/>
          </p:nvSpPr>
          <p:spPr>
            <a:xfrm rot="5400000">
              <a:off x="4932040" y="3789040"/>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a:off x="5436096" y="3789040"/>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084168" y="3645024"/>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36" name="Isosceles Triangle 35"/>
            <p:cNvSpPr/>
            <p:nvPr/>
          </p:nvSpPr>
          <p:spPr>
            <a:xfrm rot="5400000">
              <a:off x="6372200" y="3789040"/>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6300192" y="3429000"/>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298211" y="3444949"/>
              <a:ext cx="43402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274526" y="4295553"/>
              <a:ext cx="45771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21993" y="2996952"/>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144072" y="2602402"/>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948264"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42" name="Isosceles Triangle 41"/>
            <p:cNvSpPr/>
            <p:nvPr/>
          </p:nvSpPr>
          <p:spPr>
            <a:xfrm>
              <a:off x="6948264" y="2636912"/>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p:cNvCxnSpPr/>
            <p:nvPr/>
          </p:nvCxnSpPr>
          <p:spPr>
            <a:xfrm>
              <a:off x="7596336" y="2996952"/>
              <a:ext cx="0" cy="17281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732240" y="4293096"/>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164288" y="4293096"/>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948264" y="450912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57" name="Isosceles Triangle 56"/>
            <p:cNvSpPr/>
            <p:nvPr/>
          </p:nvSpPr>
          <p:spPr>
            <a:xfrm rot="10800000">
              <a:off x="6948264" y="4941168"/>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 space graph with a grammar</a:t>
            </a:r>
            <a:endParaRPr lang="en-GB" dirty="0"/>
          </a:p>
        </p:txBody>
      </p:sp>
      <p:cxnSp>
        <p:nvCxnSpPr>
          <p:cNvPr id="4" name="Straight Connector 3"/>
          <p:cNvCxnSpPr/>
          <p:nvPr/>
        </p:nvCxnSpPr>
        <p:spPr>
          <a:xfrm>
            <a:off x="1259632" y="1772816"/>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43608" y="198884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6" name="Isosceles Triangle 5"/>
          <p:cNvSpPr/>
          <p:nvPr/>
        </p:nvSpPr>
        <p:spPr>
          <a:xfrm rot="5400000">
            <a:off x="1331640" y="2132856"/>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1835696" y="213285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01773" y="204489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9" name="Isosceles Triangle 8"/>
          <p:cNvSpPr/>
          <p:nvPr/>
        </p:nvSpPr>
        <p:spPr>
          <a:xfrm rot="5400000">
            <a:off x="2989805" y="2188915"/>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2917797" y="1828875"/>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347864" y="1412776"/>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24179" y="2263380"/>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66517" y="1828875"/>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65869" y="204489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5" name="Isosceles Triangle 14"/>
          <p:cNvSpPr/>
          <p:nvPr/>
        </p:nvSpPr>
        <p:spPr>
          <a:xfrm rot="5400000">
            <a:off x="3853901" y="2188915"/>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501973" y="2116907"/>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10439" y="1972891"/>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8" name="Isosceles Triangle 17"/>
          <p:cNvSpPr/>
          <p:nvPr/>
        </p:nvSpPr>
        <p:spPr>
          <a:xfrm rot="5400000">
            <a:off x="6598471" y="2116907"/>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6526463" y="1756867"/>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24482" y="1772816"/>
            <a:ext cx="43402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00797" y="2623420"/>
            <a:ext cx="45771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48264" y="1324819"/>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370343" y="93026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174535" y="110879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25" name="Isosceles Triangle 24"/>
          <p:cNvSpPr/>
          <p:nvPr/>
        </p:nvSpPr>
        <p:spPr>
          <a:xfrm>
            <a:off x="7174535" y="96477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7822607" y="1324819"/>
            <a:ext cx="0" cy="17281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58511" y="2620963"/>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390559" y="2620963"/>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174535" y="2836987"/>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30" name="Isosceles Triangle 29"/>
          <p:cNvSpPr/>
          <p:nvPr/>
        </p:nvSpPr>
        <p:spPr>
          <a:xfrm rot="10800000">
            <a:off x="7174535" y="3269035"/>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a:off x="5654101" y="1756867"/>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084168" y="1340768"/>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060483" y="2191372"/>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539552" y="508518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p:nvPr/>
        </p:nvCxnSpPr>
        <p:spPr>
          <a:xfrm>
            <a:off x="2195736" y="4725144"/>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93755" y="4741093"/>
            <a:ext cx="43402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70070" y="5591697"/>
            <a:ext cx="45771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17537" y="4293096"/>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91880" y="4293096"/>
            <a:ext cx="0" cy="17281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27784" y="5589240"/>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59832" y="5589240"/>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843808" y="580526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51" name="Isosceles Triangle 50"/>
          <p:cNvSpPr/>
          <p:nvPr/>
        </p:nvSpPr>
        <p:spPr>
          <a:xfrm rot="10800000">
            <a:off x="2843808" y="6237312"/>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p:cNvCxnSpPr/>
          <p:nvPr/>
        </p:nvCxnSpPr>
        <p:spPr>
          <a:xfrm>
            <a:off x="1323374" y="4725144"/>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753441" y="4309045"/>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729756" y="5159649"/>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rot="16200000">
            <a:off x="2325948" y="3360128"/>
            <a:ext cx="1440160" cy="866553"/>
            <a:chOff x="2854173" y="1981275"/>
            <a:chExt cx="1440160" cy="866553"/>
          </a:xfrm>
        </p:grpSpPr>
        <p:sp>
          <p:nvSpPr>
            <p:cNvPr id="55" name="Rectangle 54"/>
            <p:cNvSpPr/>
            <p:nvPr/>
          </p:nvSpPr>
          <p:spPr>
            <a:xfrm>
              <a:off x="2854173" y="219729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56" name="Isosceles Triangle 55"/>
            <p:cNvSpPr/>
            <p:nvPr/>
          </p:nvSpPr>
          <p:spPr>
            <a:xfrm rot="5400000">
              <a:off x="3142205" y="2341315"/>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p:cNvCxnSpPr/>
            <p:nvPr/>
          </p:nvCxnSpPr>
          <p:spPr>
            <a:xfrm>
              <a:off x="3070197" y="1981275"/>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00264" y="1565176"/>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476579" y="2415780"/>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18917" y="1981275"/>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rot="5400000">
              <a:off x="3718269" y="219729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62" name="Isosceles Triangle 61"/>
            <p:cNvSpPr/>
            <p:nvPr/>
          </p:nvSpPr>
          <p:spPr>
            <a:xfrm rot="5400000">
              <a:off x="4006301" y="2341315"/>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Right Arrow 63"/>
          <p:cNvSpPr/>
          <p:nvPr/>
        </p:nvSpPr>
        <p:spPr>
          <a:xfrm>
            <a:off x="3779912" y="501317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p:cNvCxnSpPr/>
          <p:nvPr/>
        </p:nvCxnSpPr>
        <p:spPr>
          <a:xfrm>
            <a:off x="5580112" y="4653136"/>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578131" y="4669085"/>
            <a:ext cx="43402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554446" y="5519689"/>
            <a:ext cx="45771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1913" y="4221088"/>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76256" y="4221088"/>
            <a:ext cx="0" cy="17281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12160" y="5517232"/>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444208" y="5517232"/>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07750" y="4653136"/>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5137817" y="4237037"/>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114132" y="5087641"/>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a:off x="6429176" y="3793405"/>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13077" y="3363337"/>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63681" y="3387022"/>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a:off x="6429176" y="2944684"/>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10800000">
            <a:off x="6228184" y="5733256"/>
            <a:ext cx="432048" cy="576065"/>
            <a:chOff x="6365552" y="4017812"/>
            <a:chExt cx="432048" cy="576065"/>
          </a:xfrm>
        </p:grpSpPr>
        <p:sp>
          <p:nvSpPr>
            <p:cNvPr id="86" name="Rectangle 85"/>
            <p:cNvSpPr/>
            <p:nvPr/>
          </p:nvSpPr>
          <p:spPr>
            <a:xfrm rot="16200000">
              <a:off x="6365552" y="416182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87" name="Isosceles Triangle 86"/>
            <p:cNvSpPr/>
            <p:nvPr/>
          </p:nvSpPr>
          <p:spPr>
            <a:xfrm>
              <a:off x="6365552" y="4017812"/>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p:cNvGrpSpPr/>
          <p:nvPr/>
        </p:nvGrpSpPr>
        <p:grpSpPr>
          <a:xfrm>
            <a:off x="6228184" y="2996952"/>
            <a:ext cx="432048" cy="576065"/>
            <a:chOff x="6365552" y="4017812"/>
            <a:chExt cx="432048" cy="576065"/>
          </a:xfrm>
        </p:grpSpPr>
        <p:sp>
          <p:nvSpPr>
            <p:cNvPr id="90" name="Rectangle 89"/>
            <p:cNvSpPr/>
            <p:nvPr/>
          </p:nvSpPr>
          <p:spPr>
            <a:xfrm rot="16200000">
              <a:off x="6365552" y="416182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91" name="Isosceles Triangle 90"/>
            <p:cNvSpPr/>
            <p:nvPr/>
          </p:nvSpPr>
          <p:spPr>
            <a:xfrm>
              <a:off x="6365552" y="4017812"/>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p:cNvGrpSpPr/>
          <p:nvPr/>
        </p:nvGrpSpPr>
        <p:grpSpPr>
          <a:xfrm>
            <a:off x="1547664" y="1196752"/>
            <a:ext cx="1150147" cy="346025"/>
            <a:chOff x="1261613" y="4925219"/>
            <a:chExt cx="2880320" cy="866553"/>
          </a:xfrm>
        </p:grpSpPr>
        <p:cxnSp>
          <p:nvCxnSpPr>
            <p:cNvPr id="93" name="Straight Connector 92"/>
            <p:cNvCxnSpPr/>
            <p:nvPr/>
          </p:nvCxnSpPr>
          <p:spPr>
            <a:xfrm>
              <a:off x="147763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261613"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95" name="Isosceles Triangle 94"/>
            <p:cNvSpPr/>
            <p:nvPr/>
          </p:nvSpPr>
          <p:spPr>
            <a:xfrm rot="5400000">
              <a:off x="1549645"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ight Arrow 95"/>
            <p:cNvSpPr/>
            <p:nvPr/>
          </p:nvSpPr>
          <p:spPr>
            <a:xfrm>
              <a:off x="2053701" y="5285259"/>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701773" y="5141243"/>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98" name="Isosceles Triangle 97"/>
            <p:cNvSpPr/>
            <p:nvPr/>
          </p:nvSpPr>
          <p:spPr>
            <a:xfrm rot="5400000">
              <a:off x="2989805" y="5285259"/>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a:off x="291779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3347864" y="4509120"/>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324179" y="5359724"/>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76651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565869"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04" name="Isosceles Triangle 103"/>
            <p:cNvSpPr/>
            <p:nvPr/>
          </p:nvSpPr>
          <p:spPr>
            <a:xfrm rot="5400000">
              <a:off x="3853901"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p:cNvGrpSpPr/>
          <p:nvPr/>
        </p:nvGrpSpPr>
        <p:grpSpPr>
          <a:xfrm>
            <a:off x="4283968" y="1052736"/>
            <a:ext cx="1008112" cy="835995"/>
            <a:chOff x="4644008" y="2636912"/>
            <a:chExt cx="2952328" cy="2448272"/>
          </a:xfrm>
        </p:grpSpPr>
        <p:cxnSp>
          <p:nvCxnSpPr>
            <p:cNvPr id="106" name="Straight Connector 105"/>
            <p:cNvCxnSpPr/>
            <p:nvPr/>
          </p:nvCxnSpPr>
          <p:spPr>
            <a:xfrm>
              <a:off x="4860032" y="3429000"/>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4644008" y="364502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08" name="Isosceles Triangle 107"/>
            <p:cNvSpPr/>
            <p:nvPr/>
          </p:nvSpPr>
          <p:spPr>
            <a:xfrm rot="5400000">
              <a:off x="4932040" y="3789040"/>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ight Arrow 108"/>
            <p:cNvSpPr/>
            <p:nvPr/>
          </p:nvSpPr>
          <p:spPr>
            <a:xfrm>
              <a:off x="5436096" y="3789040"/>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6084168" y="3645024"/>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11" name="Isosceles Triangle 110"/>
            <p:cNvSpPr/>
            <p:nvPr/>
          </p:nvSpPr>
          <p:spPr>
            <a:xfrm rot="5400000">
              <a:off x="6372200" y="3789040"/>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p:cNvCxnSpPr/>
            <p:nvPr/>
          </p:nvCxnSpPr>
          <p:spPr>
            <a:xfrm>
              <a:off x="6300192" y="3429000"/>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6298211" y="3444949"/>
              <a:ext cx="43402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274526" y="4295553"/>
              <a:ext cx="45771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721993" y="2996952"/>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7144072" y="2602402"/>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6948264" y="278092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18" name="Isosceles Triangle 117"/>
            <p:cNvSpPr/>
            <p:nvPr/>
          </p:nvSpPr>
          <p:spPr>
            <a:xfrm>
              <a:off x="6948264" y="2636912"/>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18"/>
            <p:cNvCxnSpPr/>
            <p:nvPr/>
          </p:nvCxnSpPr>
          <p:spPr>
            <a:xfrm>
              <a:off x="7596336" y="2996952"/>
              <a:ext cx="0" cy="17281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732240" y="4293096"/>
              <a:ext cx="0" cy="4456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164288" y="4293096"/>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6948264" y="4509120"/>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23" name="Isosceles Triangle 122"/>
            <p:cNvSpPr/>
            <p:nvPr/>
          </p:nvSpPr>
          <p:spPr>
            <a:xfrm rot="10800000">
              <a:off x="6948264" y="4941168"/>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oup 123"/>
          <p:cNvGrpSpPr/>
          <p:nvPr/>
        </p:nvGrpSpPr>
        <p:grpSpPr>
          <a:xfrm>
            <a:off x="251520" y="4077072"/>
            <a:ext cx="1150147" cy="346025"/>
            <a:chOff x="1261613" y="4925219"/>
            <a:chExt cx="2880320" cy="866553"/>
          </a:xfrm>
        </p:grpSpPr>
        <p:cxnSp>
          <p:nvCxnSpPr>
            <p:cNvPr id="125" name="Straight Connector 124"/>
            <p:cNvCxnSpPr/>
            <p:nvPr/>
          </p:nvCxnSpPr>
          <p:spPr>
            <a:xfrm>
              <a:off x="147763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1261613"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27" name="Isosceles Triangle 126"/>
            <p:cNvSpPr/>
            <p:nvPr/>
          </p:nvSpPr>
          <p:spPr>
            <a:xfrm rot="5400000">
              <a:off x="1549645"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ight Arrow 127"/>
            <p:cNvSpPr/>
            <p:nvPr/>
          </p:nvSpPr>
          <p:spPr>
            <a:xfrm>
              <a:off x="2053701" y="5285259"/>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2701773" y="5141243"/>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130" name="Isosceles Triangle 129"/>
            <p:cNvSpPr/>
            <p:nvPr/>
          </p:nvSpPr>
          <p:spPr>
            <a:xfrm rot="5400000">
              <a:off x="2989805" y="5285259"/>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a:off x="291779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3347864" y="4509120"/>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324179" y="5359724"/>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766517" y="4925219"/>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3565869" y="514124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36" name="Isosceles Triangle 135"/>
            <p:cNvSpPr/>
            <p:nvPr/>
          </p:nvSpPr>
          <p:spPr>
            <a:xfrm rot="5400000">
              <a:off x="3853901" y="5285259"/>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3779912" y="4221088"/>
            <a:ext cx="720080" cy="308606"/>
            <a:chOff x="1259632" y="2420888"/>
            <a:chExt cx="2016224" cy="864096"/>
          </a:xfrm>
        </p:grpSpPr>
        <p:cxnSp>
          <p:nvCxnSpPr>
            <p:cNvPr id="138" name="Straight Connector 137"/>
            <p:cNvCxnSpPr/>
            <p:nvPr/>
          </p:nvCxnSpPr>
          <p:spPr>
            <a:xfrm>
              <a:off x="1475656" y="2420888"/>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259632" y="263691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40" name="Isosceles Triangle 139"/>
            <p:cNvSpPr/>
            <p:nvPr/>
          </p:nvSpPr>
          <p:spPr>
            <a:xfrm rot="5400000">
              <a:off x="1547664" y="2780928"/>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ight Arrow 140"/>
            <p:cNvSpPr/>
            <p:nvPr/>
          </p:nvSpPr>
          <p:spPr>
            <a:xfrm>
              <a:off x="2051720" y="2780928"/>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2" name="Straight Connector 141"/>
            <p:cNvCxnSpPr/>
            <p:nvPr/>
          </p:nvCxnSpPr>
          <p:spPr>
            <a:xfrm>
              <a:off x="2915816" y="2420888"/>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699792" y="263691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44" name="Isosceles Triangle 143"/>
            <p:cNvSpPr/>
            <p:nvPr/>
          </p:nvSpPr>
          <p:spPr>
            <a:xfrm rot="5400000">
              <a:off x="2987824" y="2780928"/>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5" name="TextBox 144"/>
          <p:cNvSpPr txBox="1"/>
          <p:nvPr/>
        </p:nvSpPr>
        <p:spPr>
          <a:xfrm>
            <a:off x="3923928" y="4509120"/>
            <a:ext cx="373820" cy="307777"/>
          </a:xfrm>
          <a:prstGeom prst="rect">
            <a:avLst/>
          </a:prstGeom>
          <a:noFill/>
        </p:spPr>
        <p:txBody>
          <a:bodyPr wrap="none" rtlCol="0">
            <a:spAutoFit/>
          </a:bodyPr>
          <a:lstStyle/>
          <a:p>
            <a:r>
              <a:rPr lang="en-US" dirty="0" smtClean="0"/>
              <a:t>x2</a:t>
            </a:r>
            <a:endParaRPr lang="en-GB" dirty="0"/>
          </a:p>
        </p:txBody>
      </p:sp>
      <p:sp>
        <p:nvSpPr>
          <p:cNvPr id="146" name="TextBox 145"/>
          <p:cNvSpPr txBox="1"/>
          <p:nvPr/>
        </p:nvSpPr>
        <p:spPr>
          <a:xfrm>
            <a:off x="7308304" y="4797152"/>
            <a:ext cx="631904" cy="307777"/>
          </a:xfrm>
          <a:prstGeom prst="rect">
            <a:avLst/>
          </a:prstGeom>
          <a:noFill/>
        </p:spPr>
        <p:txBody>
          <a:bodyPr wrap="none" rtlCol="0">
            <a:spAutoFit/>
          </a:bodyPr>
          <a:lstStyle/>
          <a:p>
            <a:r>
              <a:rPr lang="en-GB" b="1" dirty="0" smtClean="0"/>
              <a:t>Done</a:t>
            </a:r>
            <a:endParaRPr lang="en-GB" b="1" dirty="0"/>
          </a:p>
        </p:txBody>
      </p:sp>
      <p:cxnSp>
        <p:nvCxnSpPr>
          <p:cNvPr id="150" name="Straight Connector 149"/>
          <p:cNvCxnSpPr/>
          <p:nvPr/>
        </p:nvCxnSpPr>
        <p:spPr>
          <a:xfrm flipH="1">
            <a:off x="971600" y="1772816"/>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971600" y="2636912"/>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71600" y="1772816"/>
            <a:ext cx="0" cy="86409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2643634" y="1847478"/>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643634" y="2711574"/>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643634" y="1847478"/>
            <a:ext cx="0" cy="86409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364088" y="1772816"/>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364088" y="2636912"/>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364088" y="1772816"/>
            <a:ext cx="0" cy="86409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1062484" y="4736604"/>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062484" y="5600700"/>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062484" y="4736604"/>
            <a:ext cx="0" cy="86409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432002" y="4663604"/>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4432002" y="5527700"/>
            <a:ext cx="2880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432002" y="4663604"/>
            <a:ext cx="0" cy="86409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Generating the space from the mission</a:t>
            </a:r>
            <a:endParaRPr lang="en-GB" dirty="0"/>
          </a:p>
        </p:txBody>
      </p:sp>
      <p:sp>
        <p:nvSpPr>
          <p:cNvPr id="3" name="Content Placeholder 2"/>
          <p:cNvSpPr>
            <a:spLocks noGrp="1"/>
          </p:cNvSpPr>
          <p:nvPr>
            <p:ph idx="1"/>
          </p:nvPr>
        </p:nvSpPr>
        <p:spPr>
          <a:xfrm>
            <a:off x="468313" y="980729"/>
            <a:ext cx="8229600" cy="2232248"/>
          </a:xfrm>
        </p:spPr>
        <p:txBody>
          <a:bodyPr/>
          <a:lstStyle/>
          <a:p>
            <a:r>
              <a:rPr lang="en-GB" dirty="0" smtClean="0"/>
              <a:t>Link the mission and spatial graphs by generating the space graph from the mission graph</a:t>
            </a:r>
          </a:p>
          <a:p>
            <a:endParaRPr lang="en-GB" dirty="0" smtClean="0"/>
          </a:p>
          <a:p>
            <a:r>
              <a:rPr lang="en-GB" dirty="0" smtClean="0"/>
              <a:t>Associate a node in the mission graph with a node (room) in the space graph</a:t>
            </a:r>
            <a:endParaRPr lang="en-GB" dirty="0"/>
          </a:p>
        </p:txBody>
      </p:sp>
      <p:sp>
        <p:nvSpPr>
          <p:cNvPr id="4" name="Oval 3"/>
          <p:cNvSpPr/>
          <p:nvPr/>
        </p:nvSpPr>
        <p:spPr>
          <a:xfrm>
            <a:off x="1331640" y="350100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b="1" dirty="0" smtClean="0">
                <a:solidFill>
                  <a:schemeClr val="tx1"/>
                </a:solidFill>
              </a:rPr>
              <a:t>1:m</a:t>
            </a:r>
            <a:endParaRPr lang="en-GB" b="1" dirty="0">
              <a:solidFill>
                <a:schemeClr val="tx1"/>
              </a:solidFill>
            </a:endParaRPr>
          </a:p>
        </p:txBody>
      </p:sp>
      <p:sp>
        <p:nvSpPr>
          <p:cNvPr id="5" name="Oval 4"/>
          <p:cNvSpPr/>
          <p:nvPr/>
        </p:nvSpPr>
        <p:spPr>
          <a:xfrm>
            <a:off x="1259632" y="52292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b="1" dirty="0" smtClean="0">
                <a:solidFill>
                  <a:schemeClr val="tx1"/>
                </a:solidFill>
              </a:rPr>
              <a:t>1:h</a:t>
            </a:r>
            <a:endParaRPr lang="en-GB" b="1" dirty="0">
              <a:solidFill>
                <a:schemeClr val="tx1"/>
              </a:solidFill>
            </a:endParaRPr>
          </a:p>
        </p:txBody>
      </p:sp>
      <p:sp>
        <p:nvSpPr>
          <p:cNvPr id="6" name="Right Arrow 5"/>
          <p:cNvSpPr/>
          <p:nvPr/>
        </p:nvSpPr>
        <p:spPr>
          <a:xfrm>
            <a:off x="2267744" y="3645024"/>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2195736" y="5373216"/>
            <a:ext cx="432048" cy="2140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61813" y="348505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9" name="Isosceles Triangle 8"/>
          <p:cNvSpPr/>
          <p:nvPr/>
        </p:nvSpPr>
        <p:spPr>
          <a:xfrm rot="5400000">
            <a:off x="3349845" y="3629075"/>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277837" y="3269035"/>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75856" y="3284984"/>
            <a:ext cx="136815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252171" y="4135588"/>
            <a:ext cx="1391837" cy="134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28632" y="3284984"/>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27984" y="350100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15" name="Isosceles Triangle 14"/>
          <p:cNvSpPr/>
          <p:nvPr/>
        </p:nvSpPr>
        <p:spPr>
          <a:xfrm rot="5400000">
            <a:off x="4716016" y="3645024"/>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onster silhouette Free Icon"/>
          <p:cNvPicPr>
            <a:picLocks noChangeAspect="1" noChangeArrowheads="1"/>
          </p:cNvPicPr>
          <p:nvPr/>
        </p:nvPicPr>
        <p:blipFill>
          <a:blip r:embed="rId2" cstate="print"/>
          <a:srcRect/>
          <a:stretch>
            <a:fillRect/>
          </a:stretch>
        </p:blipFill>
        <p:spPr bwMode="auto">
          <a:xfrm>
            <a:off x="3779912" y="3501008"/>
            <a:ext cx="432048" cy="432048"/>
          </a:xfrm>
          <a:prstGeom prst="rect">
            <a:avLst/>
          </a:prstGeom>
          <a:noFill/>
        </p:spPr>
      </p:pic>
      <p:sp>
        <p:nvSpPr>
          <p:cNvPr id="19" name="Rectangle 18"/>
          <p:cNvSpPr/>
          <p:nvPr/>
        </p:nvSpPr>
        <p:spPr>
          <a:xfrm>
            <a:off x="3061813" y="528525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0" name="Isosceles Triangle 19"/>
          <p:cNvSpPr/>
          <p:nvPr/>
        </p:nvSpPr>
        <p:spPr>
          <a:xfrm rot="5400000">
            <a:off x="3349845" y="5429275"/>
            <a:ext cx="432048" cy="1440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3277837" y="5069235"/>
            <a:ext cx="0"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75856" y="5085184"/>
            <a:ext cx="136815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252171" y="5935788"/>
            <a:ext cx="1391837" cy="1349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28632" y="5085184"/>
            <a:ext cx="0" cy="864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427984" y="530120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t>
            </a:r>
            <a:endParaRPr lang="en-GB" b="1" dirty="0">
              <a:solidFill>
                <a:schemeClr val="tx1"/>
              </a:solidFill>
            </a:endParaRPr>
          </a:p>
        </p:txBody>
      </p:sp>
      <p:sp>
        <p:nvSpPr>
          <p:cNvPr id="26" name="Isosceles Triangle 25"/>
          <p:cNvSpPr/>
          <p:nvPr/>
        </p:nvSpPr>
        <p:spPr>
          <a:xfrm rot="5400000">
            <a:off x="4716016" y="5445224"/>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fire silhouette"/>
          <p:cNvPicPr>
            <a:picLocks noChangeAspect="1" noChangeArrowheads="1"/>
          </p:cNvPicPr>
          <p:nvPr/>
        </p:nvPicPr>
        <p:blipFill>
          <a:blip r:embed="rId3" cstate="print"/>
          <a:srcRect/>
          <a:stretch>
            <a:fillRect/>
          </a:stretch>
        </p:blipFill>
        <p:spPr bwMode="auto">
          <a:xfrm>
            <a:off x="3707904" y="5157192"/>
            <a:ext cx="576064" cy="5760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 from the paper</a:t>
            </a:r>
            <a:endParaRPr lang="en-GB" dirty="0"/>
          </a:p>
        </p:txBody>
      </p:sp>
      <p:sp>
        <p:nvSpPr>
          <p:cNvPr id="3" name="Content Placeholder 2"/>
          <p:cNvSpPr>
            <a:spLocks noGrp="1"/>
          </p:cNvSpPr>
          <p:nvPr>
            <p:ph idx="1"/>
          </p:nvPr>
        </p:nvSpPr>
        <p:spPr>
          <a:xfrm>
            <a:off x="468313" y="980729"/>
            <a:ext cx="8229600" cy="1008112"/>
          </a:xfrm>
        </p:spPr>
        <p:txBody>
          <a:bodyPr/>
          <a:lstStyle/>
          <a:p>
            <a:r>
              <a:rPr lang="en-GB" dirty="0" smtClean="0"/>
              <a:t>Translating the mission graph into a space graph</a:t>
            </a:r>
          </a:p>
          <a:p>
            <a:r>
              <a:rPr lang="en-GB" dirty="0" smtClean="0"/>
              <a:t>Double arrows represent coupled space nodes (e.g. </a:t>
            </a:r>
            <a:r>
              <a:rPr lang="en-GB" dirty="0" smtClean="0"/>
              <a:t>a</a:t>
            </a:r>
            <a:r>
              <a:rPr lang="en-GB" dirty="0" smtClean="0"/>
              <a:t>n item behind a test)</a:t>
            </a:r>
            <a:endParaRPr lang="en-GB" dirty="0"/>
          </a:p>
        </p:txBody>
      </p:sp>
      <p:pic>
        <p:nvPicPr>
          <p:cNvPr id="35843" name="Picture 3"/>
          <p:cNvPicPr>
            <a:picLocks noChangeAspect="1" noChangeArrowheads="1"/>
          </p:cNvPicPr>
          <p:nvPr/>
        </p:nvPicPr>
        <p:blipFill>
          <a:blip r:embed="rId2" cstate="print"/>
          <a:srcRect/>
          <a:stretch>
            <a:fillRect/>
          </a:stretch>
        </p:blipFill>
        <p:spPr bwMode="auto">
          <a:xfrm>
            <a:off x="1331640" y="2132856"/>
            <a:ext cx="6336704" cy="43197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start &amp; where to end?</a:t>
            </a:r>
            <a:endParaRPr lang="en-GB" dirty="0"/>
          </a:p>
        </p:txBody>
      </p:sp>
      <p:sp>
        <p:nvSpPr>
          <p:cNvPr id="5" name="Content Placeholder 4"/>
          <p:cNvSpPr>
            <a:spLocks noGrp="1"/>
          </p:cNvSpPr>
          <p:nvPr>
            <p:ph idx="1"/>
          </p:nvPr>
        </p:nvSpPr>
        <p:spPr>
          <a:xfrm>
            <a:off x="468313" y="980729"/>
            <a:ext cx="8229600" cy="2088232"/>
          </a:xfrm>
        </p:spPr>
        <p:txBody>
          <a:bodyPr/>
          <a:lstStyle/>
          <a:p>
            <a:r>
              <a:rPr lang="en-GB" dirty="0" smtClean="0"/>
              <a:t>Procedural Game Content Generation: A Survey </a:t>
            </a:r>
            <a:endParaRPr lang="en-GB" dirty="0" smtClean="0"/>
          </a:p>
          <a:p>
            <a:pPr lvl="1"/>
            <a:r>
              <a:rPr lang="en-GB" dirty="0" err="1" smtClean="0"/>
              <a:t>Hendrikx</a:t>
            </a:r>
            <a:r>
              <a:rPr lang="en-GB" dirty="0" smtClean="0"/>
              <a:t>, M., Meijer, S., van </a:t>
            </a:r>
            <a:r>
              <a:rPr lang="en-GB" dirty="0" err="1" smtClean="0"/>
              <a:t>der</a:t>
            </a:r>
            <a:r>
              <a:rPr lang="en-GB" dirty="0" smtClean="0"/>
              <a:t> </a:t>
            </a:r>
            <a:r>
              <a:rPr lang="en-GB" dirty="0" err="1" smtClean="0"/>
              <a:t>Velden</a:t>
            </a:r>
            <a:r>
              <a:rPr lang="en-GB" dirty="0" smtClean="0"/>
              <a:t>, J., and </a:t>
            </a:r>
            <a:r>
              <a:rPr lang="en-GB" dirty="0" err="1" smtClean="0"/>
              <a:t>Iosup</a:t>
            </a:r>
            <a:r>
              <a:rPr lang="en-GB" dirty="0" smtClean="0"/>
              <a:t>, A</a:t>
            </a:r>
            <a:r>
              <a:rPr lang="en-GB" dirty="0" smtClean="0"/>
              <a:t>.</a:t>
            </a:r>
          </a:p>
          <a:p>
            <a:pPr lvl="1"/>
            <a:r>
              <a:rPr lang="en-GB" dirty="0" smtClean="0"/>
              <a:t>ACM Trans. Multimedia </a:t>
            </a:r>
            <a:r>
              <a:rPr lang="en-GB" dirty="0" err="1" smtClean="0"/>
              <a:t>Comput</a:t>
            </a:r>
            <a:r>
              <a:rPr lang="en-GB" dirty="0" smtClean="0"/>
              <a:t>. </a:t>
            </a:r>
            <a:r>
              <a:rPr lang="en-GB" dirty="0" err="1" smtClean="0"/>
              <a:t>Commun</a:t>
            </a:r>
            <a:r>
              <a:rPr lang="en-GB" dirty="0" smtClean="0"/>
              <a:t>. Appl. -, -, Article 1 (February 2011</a:t>
            </a:r>
            <a:r>
              <a:rPr lang="en-GB" dirty="0" smtClean="0"/>
              <a:t>)</a:t>
            </a:r>
          </a:p>
          <a:p>
            <a:pPr lvl="1"/>
            <a:endParaRPr lang="en-GB" dirty="0" smtClean="0"/>
          </a:p>
          <a:p>
            <a:r>
              <a:rPr lang="en-GB" dirty="0" smtClean="0"/>
              <a:t>Procedural generation of </a:t>
            </a:r>
            <a:r>
              <a:rPr lang="en-GB" dirty="0" smtClean="0"/>
              <a:t>dungeons</a:t>
            </a:r>
          </a:p>
          <a:p>
            <a:pPr lvl="1"/>
            <a:r>
              <a:rPr lang="en-GB" dirty="0" smtClean="0"/>
              <a:t>Roland van </a:t>
            </a:r>
            <a:r>
              <a:rPr lang="en-GB" dirty="0" err="1" smtClean="0"/>
              <a:t>der</a:t>
            </a:r>
            <a:r>
              <a:rPr lang="en-GB" dirty="0" smtClean="0"/>
              <a:t> Linden, Ricardo Lopes and Rafael </a:t>
            </a:r>
            <a:r>
              <a:rPr lang="en-GB" dirty="0" err="1" smtClean="0"/>
              <a:t>Bidarra</a:t>
            </a:r>
            <a:endParaRPr lang="en-GB" dirty="0" smtClean="0"/>
          </a:p>
          <a:p>
            <a:pPr lvl="1"/>
            <a:r>
              <a:rPr lang="en-GB" b="1" dirty="0" smtClean="0"/>
              <a:t> </a:t>
            </a:r>
            <a:r>
              <a:rPr lang="en-GB" dirty="0" smtClean="0">
                <a:hlinkClick r:id="rId3"/>
              </a:rPr>
              <a:t>IEEE Transactions on Computational Intelligence and AI in Games</a:t>
            </a:r>
            <a:r>
              <a:rPr lang="en-GB" dirty="0" smtClean="0"/>
              <a:t> ( Volume: 6, </a:t>
            </a:r>
            <a:r>
              <a:rPr lang="en-GB" dirty="0" smtClean="0">
                <a:hlinkClick r:id="rId4"/>
              </a:rPr>
              <a:t>Issue: 1</a:t>
            </a:r>
            <a:r>
              <a:rPr lang="en-GB" dirty="0" smtClean="0"/>
              <a:t>, March 2014 )</a:t>
            </a:r>
            <a:endParaRPr lang="en-GB" dirty="0" smtClean="0"/>
          </a:p>
          <a:p>
            <a:pPr lvl="1"/>
            <a:endParaRPr lang="en-GB" dirty="0" smtClean="0"/>
          </a:p>
          <a:p>
            <a:r>
              <a:rPr lang="en-GB" dirty="0" smtClean="0"/>
              <a:t>Procedural Content Generation in Games</a:t>
            </a:r>
          </a:p>
          <a:p>
            <a:pPr lvl="1"/>
            <a:r>
              <a:rPr lang="en-GB" dirty="0" err="1" smtClean="0"/>
              <a:t>Noor</a:t>
            </a:r>
            <a:r>
              <a:rPr lang="en-GB" dirty="0" smtClean="0"/>
              <a:t> </a:t>
            </a:r>
            <a:r>
              <a:rPr lang="en-GB" dirty="0" smtClean="0"/>
              <a:t>Shaker,</a:t>
            </a:r>
            <a:r>
              <a:rPr lang="en-GB" dirty="0" smtClean="0"/>
              <a:t> Julian </a:t>
            </a:r>
            <a:r>
              <a:rPr lang="en-GB" dirty="0" err="1" smtClean="0"/>
              <a:t>Togelius</a:t>
            </a:r>
            <a:r>
              <a:rPr lang="en-GB" dirty="0" smtClean="0"/>
              <a:t>,</a:t>
            </a:r>
            <a:r>
              <a:rPr lang="en-GB" dirty="0" smtClean="0"/>
              <a:t> Mark J. </a:t>
            </a:r>
            <a:r>
              <a:rPr lang="en-GB" dirty="0" smtClean="0"/>
              <a:t>Nelson</a:t>
            </a:r>
          </a:p>
          <a:p>
            <a:pPr lvl="1"/>
            <a:r>
              <a:rPr lang="en-GB" dirty="0" smtClean="0"/>
              <a:t>Springer; 1st ed. 2016 edition (October 19, 2016)</a:t>
            </a:r>
            <a:endParaRPr lang="en-GB" dirty="0" smtClean="0"/>
          </a:p>
          <a:p>
            <a:pPr lvl="1"/>
            <a:r>
              <a:rPr lang="en-GB" dirty="0" smtClean="0">
                <a:hlinkClick r:id="rId5"/>
              </a:rPr>
              <a:t>http://pcgbook.com</a:t>
            </a:r>
            <a:r>
              <a:rPr lang="en-GB" dirty="0" smtClean="0">
                <a:hlinkClick r:id="rId5"/>
              </a:rPr>
              <a:t>/</a:t>
            </a:r>
            <a:endParaRPr lang="en-GB" dirty="0" smtClean="0"/>
          </a:p>
        </p:txBody>
      </p:sp>
      <p:pic>
        <p:nvPicPr>
          <p:cNvPr id="19458" name="Picture 2" descr="https://images-na.ssl-images-amazon.com/images/I/419GqRQ1FTL._SX330_BO1,204,203,200_.jpg"/>
          <p:cNvPicPr>
            <a:picLocks noChangeAspect="1" noChangeArrowheads="1"/>
          </p:cNvPicPr>
          <p:nvPr/>
        </p:nvPicPr>
        <p:blipFill>
          <a:blip r:embed="rId6" cstate="print"/>
          <a:srcRect/>
          <a:stretch>
            <a:fillRect/>
          </a:stretch>
        </p:blipFill>
        <p:spPr bwMode="auto">
          <a:xfrm>
            <a:off x="6779861" y="3933056"/>
            <a:ext cx="1754418" cy="26369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 from the paper</a:t>
            </a:r>
            <a:endParaRPr lang="en-GB" dirty="0"/>
          </a:p>
        </p:txBody>
      </p:sp>
      <p:pic>
        <p:nvPicPr>
          <p:cNvPr id="36866" name="Picture 2"/>
          <p:cNvPicPr>
            <a:picLocks noChangeAspect="1" noChangeArrowheads="1"/>
          </p:cNvPicPr>
          <p:nvPr/>
        </p:nvPicPr>
        <p:blipFill>
          <a:blip r:embed="rId2" cstate="print"/>
          <a:srcRect/>
          <a:stretch>
            <a:fillRect/>
          </a:stretch>
        </p:blipFill>
        <p:spPr bwMode="auto">
          <a:xfrm>
            <a:off x="1115616" y="2132856"/>
            <a:ext cx="2209800" cy="211455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148064" y="4077072"/>
            <a:ext cx="3708920" cy="2528386"/>
          </a:xfrm>
          <a:prstGeom prst="rect">
            <a:avLst/>
          </a:prstGeom>
          <a:noFill/>
          <a:ln w="9525">
            <a:solidFill>
              <a:schemeClr val="tx1"/>
            </a:solidFill>
            <a:miter lim="800000"/>
            <a:headEnd/>
            <a:tailEnd/>
          </a:ln>
          <a:effectLst/>
        </p:spPr>
      </p:pic>
      <p:sp>
        <p:nvSpPr>
          <p:cNvPr id="6" name="Rectangle 5"/>
          <p:cNvSpPr/>
          <p:nvPr/>
        </p:nvSpPr>
        <p:spPr>
          <a:xfrm>
            <a:off x="5292080" y="4293096"/>
            <a:ext cx="1008112"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a:spLocks noGrp="1"/>
          </p:cNvSpPr>
          <p:nvPr>
            <p:ph idx="1"/>
          </p:nvPr>
        </p:nvSpPr>
        <p:spPr>
          <a:xfrm>
            <a:off x="468313" y="980729"/>
            <a:ext cx="8229600" cy="1008112"/>
          </a:xfrm>
        </p:spPr>
        <p:txBody>
          <a:bodyPr/>
          <a:lstStyle/>
          <a:p>
            <a:r>
              <a:rPr lang="en-GB" dirty="0" smtClean="0"/>
              <a:t>Map each mission node to a spatial node or nodes</a:t>
            </a:r>
          </a:p>
          <a:p>
            <a:r>
              <a:rPr lang="en-GB" dirty="0" smtClean="0"/>
              <a:t>Place each new spatial node at a random growth point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 from the paper</a:t>
            </a:r>
            <a:endParaRPr lang="en-GB" dirty="0"/>
          </a:p>
        </p:txBody>
      </p:sp>
      <p:pic>
        <p:nvPicPr>
          <p:cNvPr id="5" name="Picture 3"/>
          <p:cNvPicPr>
            <a:picLocks noChangeAspect="1" noChangeArrowheads="1"/>
          </p:cNvPicPr>
          <p:nvPr/>
        </p:nvPicPr>
        <p:blipFill>
          <a:blip r:embed="rId2" cstate="print"/>
          <a:srcRect/>
          <a:stretch>
            <a:fillRect/>
          </a:stretch>
        </p:blipFill>
        <p:spPr bwMode="auto">
          <a:xfrm>
            <a:off x="5148064" y="4077072"/>
            <a:ext cx="3708920" cy="2528386"/>
          </a:xfrm>
          <a:prstGeom prst="rect">
            <a:avLst/>
          </a:prstGeom>
          <a:noFill/>
          <a:ln w="9525">
            <a:solidFill>
              <a:schemeClr val="tx1"/>
            </a:solidFill>
            <a:miter lim="800000"/>
            <a:headEnd/>
            <a:tailEnd/>
          </a:ln>
          <a:effectLst/>
        </p:spPr>
      </p:pic>
      <p:sp>
        <p:nvSpPr>
          <p:cNvPr id="6" name="Rectangle 5"/>
          <p:cNvSpPr/>
          <p:nvPr/>
        </p:nvSpPr>
        <p:spPr>
          <a:xfrm>
            <a:off x="6228184" y="4149080"/>
            <a:ext cx="10081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90" name="Picture 2"/>
          <p:cNvPicPr>
            <a:picLocks noChangeAspect="1" noChangeArrowheads="1"/>
          </p:cNvPicPr>
          <p:nvPr/>
        </p:nvPicPr>
        <p:blipFill>
          <a:blip r:embed="rId3" cstate="print"/>
          <a:srcRect/>
          <a:stretch>
            <a:fillRect/>
          </a:stretch>
        </p:blipFill>
        <p:spPr bwMode="auto">
          <a:xfrm>
            <a:off x="1043608" y="1196752"/>
            <a:ext cx="3686175"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 from the paper</a:t>
            </a:r>
            <a:endParaRPr lang="en-GB" dirty="0"/>
          </a:p>
        </p:txBody>
      </p:sp>
      <p:pic>
        <p:nvPicPr>
          <p:cNvPr id="5" name="Picture 3"/>
          <p:cNvPicPr>
            <a:picLocks noChangeAspect="1" noChangeArrowheads="1"/>
          </p:cNvPicPr>
          <p:nvPr/>
        </p:nvPicPr>
        <p:blipFill>
          <a:blip r:embed="rId2" cstate="print"/>
          <a:srcRect/>
          <a:stretch>
            <a:fillRect/>
          </a:stretch>
        </p:blipFill>
        <p:spPr bwMode="auto">
          <a:xfrm>
            <a:off x="5148064" y="4077072"/>
            <a:ext cx="3708920" cy="2528386"/>
          </a:xfrm>
          <a:prstGeom prst="rect">
            <a:avLst/>
          </a:prstGeom>
          <a:noFill/>
          <a:ln w="9525">
            <a:solidFill>
              <a:schemeClr val="tx1"/>
            </a:solidFill>
            <a:miter lim="800000"/>
            <a:headEnd/>
            <a:tailEnd/>
          </a:ln>
          <a:effectLst/>
        </p:spPr>
      </p:pic>
      <p:sp>
        <p:nvSpPr>
          <p:cNvPr id="6" name="Rectangle 5"/>
          <p:cNvSpPr/>
          <p:nvPr/>
        </p:nvSpPr>
        <p:spPr>
          <a:xfrm>
            <a:off x="6228184" y="5589240"/>
            <a:ext cx="208823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914" name="Picture 2"/>
          <p:cNvPicPr>
            <a:picLocks noChangeAspect="1" noChangeArrowheads="1"/>
          </p:cNvPicPr>
          <p:nvPr/>
        </p:nvPicPr>
        <p:blipFill>
          <a:blip r:embed="rId3" cstate="print"/>
          <a:srcRect/>
          <a:stretch>
            <a:fillRect/>
          </a:stretch>
        </p:blipFill>
        <p:spPr bwMode="auto">
          <a:xfrm>
            <a:off x="1043608" y="1268760"/>
            <a:ext cx="3657600" cy="3609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755576" y="1196752"/>
            <a:ext cx="4762500" cy="38385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Worked example from the paper</a:t>
            </a:r>
            <a:endParaRPr lang="en-GB" dirty="0"/>
          </a:p>
        </p:txBody>
      </p:sp>
      <p:pic>
        <p:nvPicPr>
          <p:cNvPr id="5" name="Picture 3"/>
          <p:cNvPicPr>
            <a:picLocks noChangeAspect="1" noChangeArrowheads="1"/>
          </p:cNvPicPr>
          <p:nvPr/>
        </p:nvPicPr>
        <p:blipFill>
          <a:blip r:embed="rId3" cstate="print"/>
          <a:srcRect/>
          <a:stretch>
            <a:fillRect/>
          </a:stretch>
        </p:blipFill>
        <p:spPr bwMode="auto">
          <a:xfrm>
            <a:off x="5148064" y="4077072"/>
            <a:ext cx="3708920" cy="2528386"/>
          </a:xfrm>
          <a:prstGeom prst="rect">
            <a:avLst/>
          </a:prstGeom>
          <a:noFill/>
          <a:ln w="9525">
            <a:solidFill>
              <a:schemeClr val="tx1"/>
            </a:solidFill>
            <a:miter lim="800000"/>
            <a:headEnd/>
            <a:tailEnd/>
          </a:ln>
          <a:effectLst/>
        </p:spPr>
      </p:pic>
      <p:sp>
        <p:nvSpPr>
          <p:cNvPr id="6" name="Rectangle 5"/>
          <p:cNvSpPr/>
          <p:nvPr/>
        </p:nvSpPr>
        <p:spPr>
          <a:xfrm>
            <a:off x="6228184" y="6093296"/>
            <a:ext cx="100811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172400" y="4365104"/>
            <a:ext cx="576064"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 of this approach</a:t>
            </a:r>
            <a:endParaRPr lang="en-GB" dirty="0"/>
          </a:p>
        </p:txBody>
      </p:sp>
      <p:sp>
        <p:nvSpPr>
          <p:cNvPr id="3" name="Content Placeholder 2"/>
          <p:cNvSpPr>
            <a:spLocks noGrp="1"/>
          </p:cNvSpPr>
          <p:nvPr>
            <p:ph idx="1"/>
          </p:nvPr>
        </p:nvSpPr>
        <p:spPr/>
        <p:txBody>
          <a:bodyPr>
            <a:normAutofit lnSpcReduction="10000"/>
          </a:bodyPr>
          <a:lstStyle/>
          <a:p>
            <a:r>
              <a:rPr lang="en-GB" dirty="0" smtClean="0"/>
              <a:t>Pros</a:t>
            </a:r>
          </a:p>
          <a:p>
            <a:pPr lvl="1"/>
            <a:r>
              <a:rPr lang="en-GB" dirty="0" smtClean="0"/>
              <a:t>Generates very complex missions and game worlds</a:t>
            </a:r>
          </a:p>
          <a:p>
            <a:pPr lvl="1"/>
            <a:r>
              <a:rPr lang="en-GB" dirty="0" smtClean="0"/>
              <a:t>Sequential (e.g. key / lock puzzles) can be created and are always solvable</a:t>
            </a:r>
          </a:p>
          <a:p>
            <a:pPr lvl="1"/>
            <a:r>
              <a:rPr lang="en-GB" dirty="0" smtClean="0"/>
              <a:t>Support for meta-spatial game effects, e.g. Increasing difficulty</a:t>
            </a:r>
          </a:p>
          <a:p>
            <a:pPr lvl="1"/>
            <a:endParaRPr lang="en-GB" dirty="0" smtClean="0"/>
          </a:p>
          <a:p>
            <a:r>
              <a:rPr lang="en-GB" dirty="0" smtClean="0"/>
              <a:t>Cons</a:t>
            </a:r>
          </a:p>
          <a:p>
            <a:pPr lvl="1"/>
            <a:r>
              <a:rPr lang="en-GB" dirty="0" smtClean="0"/>
              <a:t>Semi-random placement of rooms</a:t>
            </a:r>
          </a:p>
          <a:p>
            <a:pPr lvl="2"/>
            <a:r>
              <a:rPr lang="en-GB" dirty="0" smtClean="0"/>
              <a:t>Lack of long-range order breaks mission flow and makes large levels chaotic</a:t>
            </a:r>
          </a:p>
          <a:p>
            <a:pPr lvl="2"/>
            <a:r>
              <a:rPr lang="en-GB" dirty="0" smtClean="0"/>
              <a:t>Back-tracking is </a:t>
            </a:r>
            <a:r>
              <a:rPr lang="en-GB" dirty="0" smtClean="0"/>
              <a:t>uncontrolled</a:t>
            </a:r>
          </a:p>
          <a:p>
            <a:pPr lvl="1"/>
            <a:r>
              <a:rPr lang="en-GB" dirty="0" smtClean="0"/>
              <a:t>Spatial graph algorithm produces no loops (loops can be added but risks short-circuiting mission)</a:t>
            </a:r>
          </a:p>
          <a:p>
            <a:pPr lvl="1"/>
            <a:endParaRPr lang="en-GB" dirty="0" smtClean="0"/>
          </a:p>
          <a:p>
            <a:r>
              <a:rPr lang="en-GB" dirty="0" smtClean="0"/>
              <a:t>Improvements</a:t>
            </a:r>
          </a:p>
          <a:p>
            <a:pPr lvl="1"/>
            <a:r>
              <a:rPr lang="en-GB" dirty="0" smtClean="0"/>
              <a:t>Add heuristics </a:t>
            </a:r>
            <a:r>
              <a:rPr lang="en-GB" dirty="0" smtClean="0"/>
              <a:t>for spatial graph growth</a:t>
            </a:r>
          </a:p>
          <a:p>
            <a:pPr lvl="2"/>
            <a:r>
              <a:rPr lang="en-GB" dirty="0" smtClean="0"/>
              <a:t>e.g. close all open spatial nodes when passing significant milestone</a:t>
            </a:r>
          </a:p>
          <a:p>
            <a:pPr lvl="1"/>
            <a:r>
              <a:rPr lang="en-GB" dirty="0" smtClean="0"/>
              <a:t>Consider a hub (loop)-spoke model as the foundation of the spatial graph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Toward supporting stories with procedurally generated game worlds</a:t>
            </a:r>
          </a:p>
        </p:txBody>
      </p:sp>
      <p:sp>
        <p:nvSpPr>
          <p:cNvPr id="3" name="Content Placeholder 2"/>
          <p:cNvSpPr>
            <a:spLocks noGrp="1"/>
          </p:cNvSpPr>
          <p:nvPr>
            <p:ph idx="1"/>
          </p:nvPr>
        </p:nvSpPr>
        <p:spPr/>
        <p:txBody>
          <a:bodyPr/>
          <a:lstStyle/>
          <a:p>
            <a:r>
              <a:rPr lang="en-GB" b="1" dirty="0" smtClean="0"/>
              <a:t>Toward supporting stories with procedurally generated game worlds</a:t>
            </a:r>
          </a:p>
          <a:p>
            <a:pPr lvl="1"/>
            <a:r>
              <a:rPr lang="en-GB" b="1" dirty="0" smtClean="0"/>
              <a:t>Ken </a:t>
            </a:r>
            <a:r>
              <a:rPr lang="en-GB" b="1" dirty="0" err="1" smtClean="0"/>
              <a:t>Hartsook</a:t>
            </a:r>
            <a:r>
              <a:rPr lang="en-GB" b="1" dirty="0" smtClean="0"/>
              <a:t>, Alexander </a:t>
            </a:r>
            <a:r>
              <a:rPr lang="en-GB" b="1" dirty="0" err="1" smtClean="0"/>
              <a:t>Zook</a:t>
            </a:r>
            <a:r>
              <a:rPr lang="en-GB" b="1" dirty="0" smtClean="0"/>
              <a:t>, </a:t>
            </a:r>
            <a:r>
              <a:rPr lang="en-GB" b="1" dirty="0" err="1" smtClean="0"/>
              <a:t>Sauvik</a:t>
            </a:r>
            <a:r>
              <a:rPr lang="en-GB" b="1" dirty="0" smtClean="0"/>
              <a:t> Das, and Mark O. </a:t>
            </a:r>
            <a:r>
              <a:rPr lang="en-GB" b="1" dirty="0" err="1" smtClean="0"/>
              <a:t>Riedl</a:t>
            </a:r>
            <a:r>
              <a:rPr lang="en-GB" b="1" dirty="0" smtClean="0"/>
              <a:t> </a:t>
            </a:r>
            <a:r>
              <a:rPr lang="en-GB" b="1" dirty="0" smtClean="0"/>
              <a:t>(2011)</a:t>
            </a:r>
            <a:endParaRPr lang="en-GB" b="1" dirty="0" smtClean="0"/>
          </a:p>
          <a:p>
            <a:pPr lvl="1"/>
            <a:r>
              <a:rPr lang="en-GB" dirty="0" smtClean="0"/>
              <a:t>2011 </a:t>
            </a:r>
            <a:r>
              <a:rPr lang="en-GB" dirty="0" smtClean="0"/>
              <a:t>IEEE Conference on </a:t>
            </a:r>
            <a:r>
              <a:rPr lang="en-GB" dirty="0" smtClean="0"/>
              <a:t>Computational </a:t>
            </a:r>
            <a:r>
              <a:rPr lang="en-GB" dirty="0" smtClean="0"/>
              <a:t>Intelligence and </a:t>
            </a:r>
            <a:r>
              <a:rPr lang="en-GB" dirty="0" smtClean="0"/>
              <a:t>Games (CIG)</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403648" y="2780928"/>
            <a:ext cx="6192688" cy="390633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Defining a story</a:t>
            </a:r>
            <a:endParaRPr lang="en-GB" dirty="0"/>
          </a:p>
        </p:txBody>
      </p:sp>
      <p:sp>
        <p:nvSpPr>
          <p:cNvPr id="3" name="Content Placeholder 2"/>
          <p:cNvSpPr>
            <a:spLocks noGrp="1"/>
          </p:cNvSpPr>
          <p:nvPr>
            <p:ph idx="1"/>
          </p:nvPr>
        </p:nvSpPr>
        <p:spPr>
          <a:xfrm>
            <a:off x="468313" y="980729"/>
            <a:ext cx="8229600" cy="1584176"/>
          </a:xfrm>
        </p:spPr>
        <p:txBody>
          <a:bodyPr/>
          <a:lstStyle/>
          <a:p>
            <a:r>
              <a:rPr lang="en-GB" dirty="0" smtClean="0"/>
              <a:t>Take a hand-made or computer-generated story</a:t>
            </a:r>
          </a:p>
          <a:p>
            <a:pPr lvl="1"/>
            <a:r>
              <a:rPr lang="en-GB" dirty="0" smtClean="0"/>
              <a:t>(e.g. An Offline Planning Approach to Game Plotline Adaptation </a:t>
            </a:r>
            <a:r>
              <a:rPr lang="en-GB" dirty="0" smtClean="0">
                <a:hlinkClick r:id="rId3"/>
              </a:rPr>
              <a:t>http://www.cc.gatech.edu/~</a:t>
            </a:r>
            <a:r>
              <a:rPr lang="en-GB" dirty="0" smtClean="0">
                <a:hlinkClick r:id="rId3"/>
              </a:rPr>
              <a:t>riedl/pubs/li-aiide10.pdf</a:t>
            </a:r>
            <a:r>
              <a:rPr lang="en-GB" dirty="0" smtClean="0"/>
              <a:t>)</a:t>
            </a:r>
          </a:p>
          <a:p>
            <a:r>
              <a:rPr lang="en-GB" dirty="0" smtClean="0"/>
              <a:t>Story consists of: NPCs, Places, Things, Types</a:t>
            </a:r>
          </a:p>
          <a:p>
            <a:r>
              <a:rPr lang="en-GB" dirty="0" smtClean="0"/>
              <a:t>Equivalent to the </a:t>
            </a:r>
            <a:r>
              <a:rPr lang="en-GB" i="1" dirty="0" smtClean="0"/>
              <a:t>mission graph</a:t>
            </a:r>
          </a:p>
          <a:p>
            <a:pPr lvl="1"/>
            <a:r>
              <a:rPr lang="en-GB" dirty="0" smtClean="0"/>
              <a:t>Linear, no branches</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spatial graph</a:t>
            </a:r>
            <a:endParaRPr lang="en-GB" dirty="0"/>
          </a:p>
        </p:txBody>
      </p:sp>
      <p:sp>
        <p:nvSpPr>
          <p:cNvPr id="3" name="Content Placeholder 2"/>
          <p:cNvSpPr>
            <a:spLocks noGrp="1"/>
          </p:cNvSpPr>
          <p:nvPr>
            <p:ph idx="1"/>
          </p:nvPr>
        </p:nvSpPr>
        <p:spPr>
          <a:xfrm>
            <a:off x="468313" y="980729"/>
            <a:ext cx="8229600" cy="1944216"/>
          </a:xfrm>
        </p:spPr>
        <p:txBody>
          <a:bodyPr/>
          <a:lstStyle/>
          <a:p>
            <a:r>
              <a:rPr lang="en-GB" dirty="0" smtClean="0"/>
              <a:t>Islands (plot centres) and bridges (terrain)</a:t>
            </a:r>
          </a:p>
          <a:p>
            <a:r>
              <a:rPr lang="en-GB" dirty="0" smtClean="0"/>
              <a:t>Islands always appear on a single path through the graph</a:t>
            </a:r>
          </a:p>
          <a:p>
            <a:r>
              <a:rPr lang="en-GB" dirty="0" smtClean="0"/>
              <a:t>Islands always appear in the order that they first appear in the story</a:t>
            </a:r>
          </a:p>
          <a:p>
            <a:pPr lvl="1"/>
            <a:r>
              <a:rPr lang="en-GB" dirty="0" smtClean="0"/>
              <a:t>Very restrictive but does give a degree of long-range order</a:t>
            </a:r>
            <a:endParaRPr lang="en-GB" dirty="0"/>
          </a:p>
        </p:txBody>
      </p:sp>
      <p:pic>
        <p:nvPicPr>
          <p:cNvPr id="41986" name="Picture 2"/>
          <p:cNvPicPr>
            <a:picLocks noChangeAspect="1" noChangeArrowheads="1"/>
          </p:cNvPicPr>
          <p:nvPr/>
        </p:nvPicPr>
        <p:blipFill>
          <a:blip r:embed="rId2" cstate="print"/>
          <a:srcRect/>
          <a:stretch>
            <a:fillRect/>
          </a:stretch>
        </p:blipFill>
        <p:spPr bwMode="auto">
          <a:xfrm>
            <a:off x="2195736" y="3068960"/>
            <a:ext cx="5019675" cy="1981200"/>
          </a:xfrm>
          <a:prstGeom prst="rect">
            <a:avLst/>
          </a:prstGeom>
          <a:noFill/>
          <a:ln w="9525">
            <a:noFill/>
            <a:miter lim="800000"/>
            <a:headEnd/>
            <a:tailEnd/>
          </a:ln>
          <a:effectLst/>
        </p:spPr>
      </p:pic>
      <p:sp>
        <p:nvSpPr>
          <p:cNvPr id="5" name="Freeform 4"/>
          <p:cNvSpPr/>
          <p:nvPr/>
        </p:nvSpPr>
        <p:spPr>
          <a:xfrm>
            <a:off x="2536371" y="2913742"/>
            <a:ext cx="4855029" cy="1778001"/>
          </a:xfrm>
          <a:custGeom>
            <a:avLst/>
            <a:gdLst>
              <a:gd name="connsiteX0" fmla="*/ 0 w 4855029"/>
              <a:gd name="connsiteY0" fmla="*/ 395515 h 1778001"/>
              <a:gd name="connsiteX1" fmla="*/ 838200 w 4855029"/>
              <a:gd name="connsiteY1" fmla="*/ 210458 h 1778001"/>
              <a:gd name="connsiteX2" fmla="*/ 1611086 w 4855029"/>
              <a:gd name="connsiteY2" fmla="*/ 624115 h 1778001"/>
              <a:gd name="connsiteX3" fmla="*/ 2830286 w 4855029"/>
              <a:gd name="connsiteY3" fmla="*/ 319315 h 1778001"/>
              <a:gd name="connsiteX4" fmla="*/ 3439886 w 4855029"/>
              <a:gd name="connsiteY4" fmla="*/ 79829 h 1778001"/>
              <a:gd name="connsiteX5" fmla="*/ 4615543 w 4855029"/>
              <a:gd name="connsiteY5" fmla="*/ 798287 h 1778001"/>
              <a:gd name="connsiteX6" fmla="*/ 4855029 w 4855029"/>
              <a:gd name="connsiteY6" fmla="*/ 1778001 h 1778001"/>
              <a:gd name="connsiteX7" fmla="*/ 4855029 w 4855029"/>
              <a:gd name="connsiteY7" fmla="*/ 1778001 h 177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5029" h="1778001">
                <a:moveTo>
                  <a:pt x="0" y="395515"/>
                </a:moveTo>
                <a:cubicBezTo>
                  <a:pt x="284843" y="283936"/>
                  <a:pt x="569686" y="172358"/>
                  <a:pt x="838200" y="210458"/>
                </a:cubicBezTo>
                <a:cubicBezTo>
                  <a:pt x="1106714" y="248558"/>
                  <a:pt x="1279072" y="605972"/>
                  <a:pt x="1611086" y="624115"/>
                </a:cubicBezTo>
                <a:cubicBezTo>
                  <a:pt x="1943100" y="642258"/>
                  <a:pt x="2525486" y="410029"/>
                  <a:pt x="2830286" y="319315"/>
                </a:cubicBezTo>
                <a:cubicBezTo>
                  <a:pt x="3135086" y="228601"/>
                  <a:pt x="3142343" y="0"/>
                  <a:pt x="3439886" y="79829"/>
                </a:cubicBezTo>
                <a:cubicBezTo>
                  <a:pt x="3737429" y="159658"/>
                  <a:pt x="4379686" y="515258"/>
                  <a:pt x="4615543" y="798287"/>
                </a:cubicBezTo>
                <a:cubicBezTo>
                  <a:pt x="4851400" y="1081316"/>
                  <a:pt x="4855029" y="1778001"/>
                  <a:pt x="4855029" y="1778001"/>
                </a:cubicBezTo>
                <a:lnTo>
                  <a:pt x="4855029" y="1778001"/>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Optimising the spatial graph</a:t>
            </a:r>
            <a:endParaRPr lang="en-GB" dirty="0"/>
          </a:p>
        </p:txBody>
      </p:sp>
      <p:sp>
        <p:nvSpPr>
          <p:cNvPr id="3" name="Content Placeholder 2"/>
          <p:cNvSpPr>
            <a:spLocks noGrp="1"/>
          </p:cNvSpPr>
          <p:nvPr>
            <p:ph idx="1"/>
          </p:nvPr>
        </p:nvSpPr>
        <p:spPr>
          <a:xfrm>
            <a:off x="468313" y="980729"/>
            <a:ext cx="8229600" cy="1872208"/>
          </a:xfrm>
        </p:spPr>
        <p:txBody>
          <a:bodyPr/>
          <a:lstStyle/>
          <a:p>
            <a:pPr lvl="0"/>
            <a:r>
              <a:rPr lang="en-GB" dirty="0" smtClean="0"/>
              <a:t>Apply designer (and player) preference to map generation </a:t>
            </a:r>
            <a:endParaRPr lang="en-GB" sz="1800" dirty="0" smtClean="0"/>
          </a:p>
          <a:p>
            <a:pPr lvl="1"/>
            <a:r>
              <a:rPr lang="en-GB" dirty="0" smtClean="0"/>
              <a:t>Distance between plot centres (islands)</a:t>
            </a:r>
          </a:p>
          <a:p>
            <a:pPr lvl="1"/>
            <a:r>
              <a:rPr lang="en-GB" dirty="0" smtClean="0"/>
              <a:t>Degree of </a:t>
            </a:r>
            <a:r>
              <a:rPr lang="en-GB" dirty="0" err="1" smtClean="0"/>
              <a:t>branchiness</a:t>
            </a:r>
            <a:endParaRPr lang="en-GB" dirty="0" smtClean="0"/>
          </a:p>
          <a:p>
            <a:pPr lvl="1"/>
            <a:r>
              <a:rPr lang="en-GB" dirty="0" smtClean="0"/>
              <a:t>Terrain transition likelihood</a:t>
            </a:r>
            <a:endParaRPr lang="en-GB" dirty="0" smtClean="0"/>
          </a:p>
          <a:p>
            <a:r>
              <a:rPr lang="en-GB" dirty="0" smtClean="0"/>
              <a:t>Use genetic algorithm to evolve random spatial graphs</a:t>
            </a:r>
          </a:p>
        </p:txBody>
      </p:sp>
      <p:pic>
        <p:nvPicPr>
          <p:cNvPr id="5" name="Picture 2"/>
          <p:cNvPicPr>
            <a:picLocks noChangeAspect="1" noChangeArrowheads="1"/>
          </p:cNvPicPr>
          <p:nvPr/>
        </p:nvPicPr>
        <p:blipFill>
          <a:blip r:embed="rId2" cstate="print"/>
          <a:srcRect/>
          <a:stretch>
            <a:fillRect/>
          </a:stretch>
        </p:blipFill>
        <p:spPr bwMode="auto">
          <a:xfrm>
            <a:off x="1187624" y="2780928"/>
            <a:ext cx="7046184"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Constraining the spatial graph</a:t>
            </a:r>
            <a:endParaRPr lang="en-GB" dirty="0"/>
          </a:p>
        </p:txBody>
      </p:sp>
      <p:sp>
        <p:nvSpPr>
          <p:cNvPr id="3" name="Content Placeholder 2"/>
          <p:cNvSpPr>
            <a:spLocks noGrp="1"/>
          </p:cNvSpPr>
          <p:nvPr>
            <p:ph idx="1"/>
          </p:nvPr>
        </p:nvSpPr>
        <p:spPr>
          <a:xfrm>
            <a:off x="468313" y="980729"/>
            <a:ext cx="8229600" cy="1584176"/>
          </a:xfrm>
        </p:spPr>
        <p:txBody>
          <a:bodyPr/>
          <a:lstStyle/>
          <a:p>
            <a:r>
              <a:rPr lang="en-GB" dirty="0" smtClean="0"/>
              <a:t>Graph needs to map on a 2d game map</a:t>
            </a:r>
          </a:p>
          <a:p>
            <a:pPr lvl="1"/>
            <a:r>
              <a:rPr lang="en-GB" dirty="0" smtClean="0"/>
              <a:t>Engine requirement</a:t>
            </a:r>
          </a:p>
          <a:p>
            <a:r>
              <a:rPr lang="en-GB" dirty="0" smtClean="0"/>
              <a:t>Recursive backtracking to find a solution</a:t>
            </a:r>
          </a:p>
          <a:p>
            <a:pPr lvl="1"/>
            <a:r>
              <a:rPr lang="en-GB" dirty="0" smtClean="0"/>
              <a:t>Constrain original space graph to have no more than 2 children per node</a:t>
            </a:r>
          </a:p>
          <a:p>
            <a:r>
              <a:rPr lang="en-GB" dirty="0" smtClean="0"/>
              <a:t>If no solution available, regenerate space graph</a:t>
            </a:r>
            <a:endParaRPr lang="en-GB" dirty="0"/>
          </a:p>
        </p:txBody>
      </p:sp>
      <p:pic>
        <p:nvPicPr>
          <p:cNvPr id="44034" name="Picture 2"/>
          <p:cNvPicPr>
            <a:picLocks noChangeAspect="1" noChangeArrowheads="1"/>
          </p:cNvPicPr>
          <p:nvPr/>
        </p:nvPicPr>
        <p:blipFill>
          <a:blip r:embed="rId2" cstate="print"/>
          <a:srcRect/>
          <a:stretch>
            <a:fillRect/>
          </a:stretch>
        </p:blipFill>
        <p:spPr bwMode="auto">
          <a:xfrm>
            <a:off x="1979712" y="3212976"/>
            <a:ext cx="491490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5616" y="1772816"/>
            <a:ext cx="6984776" cy="1974081"/>
          </a:xfrm>
        </p:spPr>
        <p:txBody>
          <a:bodyPr/>
          <a:lstStyle/>
          <a:p>
            <a:pPr eaLnBrk="1" hangingPunct="1"/>
            <a:r>
              <a:rPr lang="en-GB" sz="3600" dirty="0" smtClean="0"/>
              <a:t>“Relating story and space”</a:t>
            </a:r>
            <a:br>
              <a:rPr lang="en-GB" sz="3600" dirty="0" smtClean="0"/>
            </a:br>
            <a:r>
              <a:rPr lang="en-GB" sz="3600" dirty="0" smtClean="0"/>
              <a:t>A couple of interesting papers</a:t>
            </a:r>
            <a:endParaRPr lang="en-US" sz="3600" b="0" dirty="0"/>
          </a:p>
        </p:txBody>
      </p:sp>
      <p:sp>
        <p:nvSpPr>
          <p:cNvPr id="2051" name="Rectangle 3"/>
          <p:cNvSpPr>
            <a:spLocks noGrp="1" noChangeArrowheads="1"/>
          </p:cNvSpPr>
          <p:nvPr>
            <p:ph type="subTitle" idx="1"/>
          </p:nvPr>
        </p:nvSpPr>
        <p:spPr>
          <a:xfrm>
            <a:off x="2195513" y="4508500"/>
            <a:ext cx="4800600" cy="1752600"/>
          </a:xfrm>
        </p:spPr>
        <p:txBody>
          <a:bodyPr/>
          <a:lstStyle/>
          <a:p>
            <a:pPr eaLnBrk="1" hangingPunct="1"/>
            <a:r>
              <a:rPr lang="en-GB" dirty="0" smtClean="0"/>
              <a:t>Tom Ford</a:t>
            </a:r>
          </a:p>
          <a:p>
            <a:pPr eaLnBrk="1" hangingPunct="1"/>
            <a:r>
              <a:rPr lang="en-GB" dirty="0" smtClean="0"/>
              <a:t>Oxford, United Kingdom</a:t>
            </a:r>
            <a:endParaRPr lang="en-US" dirty="0" smtClean="0"/>
          </a:p>
        </p:txBody>
      </p:sp>
      <p:sp>
        <p:nvSpPr>
          <p:cNvPr id="8" name="Rectangle 2"/>
          <p:cNvSpPr txBox="1">
            <a:spLocks noChangeArrowheads="1"/>
          </p:cNvSpPr>
          <p:nvPr/>
        </p:nvSpPr>
        <p:spPr bwMode="auto">
          <a:xfrm>
            <a:off x="1656160" y="3141665"/>
            <a:ext cx="5829300" cy="1470025"/>
          </a:xfrm>
          <a:prstGeom prst="rect">
            <a:avLst/>
          </a:prstGeom>
          <a:noFill/>
          <a:ln w="9525">
            <a:noFill/>
            <a:miter lim="800000"/>
            <a:headEnd/>
            <a:tailEnd/>
          </a:ln>
        </p:spPr>
        <p:txBody>
          <a:bodyPr anchor="ctr"/>
          <a:lstStyle/>
          <a:p>
            <a:pPr algn="ctr"/>
            <a:r>
              <a:rPr lang="en-GB" sz="2800" b="1" dirty="0">
                <a:solidFill>
                  <a:schemeClr val="tx2"/>
                </a:solidFill>
                <a:latin typeface="Century Gothic" pitchFamily="34" charset="0"/>
              </a:rPr>
              <a:t>IRDC </a:t>
            </a:r>
            <a:r>
              <a:rPr lang="en-GB" sz="2800" b="1" dirty="0" smtClean="0">
                <a:solidFill>
                  <a:schemeClr val="tx2"/>
                </a:solidFill>
                <a:latin typeface="Century Gothic" pitchFamily="34" charset="0"/>
              </a:rPr>
              <a:t>2016 </a:t>
            </a:r>
            <a:r>
              <a:rPr lang="en-GB" sz="2800" b="1" dirty="0" smtClean="0"/>
              <a:t>Sofia, Bulgaria</a:t>
            </a:r>
            <a:endParaRPr lang="en-GB" sz="2800" b="1" dirty="0"/>
          </a:p>
        </p:txBody>
      </p:sp>
      <p:pic>
        <p:nvPicPr>
          <p:cNvPr id="64515" name="Picture 3"/>
          <p:cNvPicPr>
            <a:picLocks noChangeAspect="1" noChangeArrowheads="1"/>
          </p:cNvPicPr>
          <p:nvPr/>
        </p:nvPicPr>
        <p:blipFill>
          <a:blip r:embed="rId2" cstate="print"/>
          <a:srcRect/>
          <a:stretch>
            <a:fillRect/>
          </a:stretch>
        </p:blipFill>
        <p:spPr bwMode="auto">
          <a:xfrm>
            <a:off x="107504" y="6381328"/>
            <a:ext cx="8892480" cy="279068"/>
          </a:xfrm>
          <a:prstGeom prst="rect">
            <a:avLst/>
          </a:prstGeom>
          <a:noFill/>
          <a:ln w="9525">
            <a:noFill/>
            <a:miter lim="800000"/>
            <a:headEnd/>
            <a:tailEnd/>
          </a:ln>
          <a:effectLst/>
        </p:spPr>
      </p:pic>
      <p:pic>
        <p:nvPicPr>
          <p:cNvPr id="12" name="Picture 3"/>
          <p:cNvPicPr>
            <a:picLocks noChangeAspect="1" noChangeArrowheads="1"/>
          </p:cNvPicPr>
          <p:nvPr/>
        </p:nvPicPr>
        <p:blipFill>
          <a:blip r:embed="rId2" cstate="print"/>
          <a:srcRect/>
          <a:stretch>
            <a:fillRect/>
          </a:stretch>
        </p:blipFill>
        <p:spPr bwMode="auto">
          <a:xfrm>
            <a:off x="107504" y="188640"/>
            <a:ext cx="8892480" cy="279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spatial graph</a:t>
            </a:r>
            <a:endParaRPr lang="en-GB" dirty="0"/>
          </a:p>
        </p:txBody>
      </p:sp>
      <p:pic>
        <p:nvPicPr>
          <p:cNvPr id="45058" name="Picture 2"/>
          <p:cNvPicPr>
            <a:picLocks noChangeAspect="1" noChangeArrowheads="1"/>
          </p:cNvPicPr>
          <p:nvPr/>
        </p:nvPicPr>
        <p:blipFill>
          <a:blip r:embed="rId2" cstate="print"/>
          <a:srcRect/>
          <a:stretch>
            <a:fillRect/>
          </a:stretch>
        </p:blipFill>
        <p:spPr bwMode="auto">
          <a:xfrm>
            <a:off x="1547664" y="2996952"/>
            <a:ext cx="6768752" cy="334562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323528" y="980728"/>
            <a:ext cx="4029075"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 graphs optimised for different parameters</a:t>
            </a:r>
            <a:endParaRPr lang="en-GB" dirty="0"/>
          </a:p>
        </p:txBody>
      </p:sp>
      <p:pic>
        <p:nvPicPr>
          <p:cNvPr id="46082" name="Picture 2"/>
          <p:cNvPicPr>
            <a:picLocks noChangeAspect="1" noChangeArrowheads="1"/>
          </p:cNvPicPr>
          <p:nvPr/>
        </p:nvPicPr>
        <p:blipFill>
          <a:blip r:embed="rId2" cstate="print"/>
          <a:srcRect/>
          <a:stretch>
            <a:fillRect/>
          </a:stretch>
        </p:blipFill>
        <p:spPr bwMode="auto">
          <a:xfrm>
            <a:off x="1043608" y="2204864"/>
            <a:ext cx="7447756" cy="2467982"/>
          </a:xfrm>
          <a:prstGeom prst="rect">
            <a:avLst/>
          </a:prstGeom>
          <a:noFill/>
          <a:ln w="9525">
            <a:noFill/>
            <a:miter lim="800000"/>
            <a:headEnd/>
            <a:tailEnd/>
          </a:ln>
          <a:effectLst/>
        </p:spPr>
      </p:pic>
      <p:sp>
        <p:nvSpPr>
          <p:cNvPr id="5" name="TextBox 4"/>
          <p:cNvSpPr txBox="1"/>
          <p:nvPr/>
        </p:nvSpPr>
        <p:spPr>
          <a:xfrm>
            <a:off x="3059832" y="1772816"/>
            <a:ext cx="3716082" cy="400110"/>
          </a:xfrm>
          <a:prstGeom prst="rect">
            <a:avLst/>
          </a:prstGeom>
          <a:noFill/>
        </p:spPr>
        <p:txBody>
          <a:bodyPr wrap="none" rtlCol="0">
            <a:spAutoFit/>
          </a:bodyPr>
          <a:lstStyle/>
          <a:p>
            <a:r>
              <a:rPr lang="en-GB" sz="2000" b="1" dirty="0" smtClean="0"/>
              <a:t>Larger world, more branches</a:t>
            </a:r>
            <a:endParaRPr lang="en-GB" sz="2000" b="1" dirty="0"/>
          </a:p>
        </p:txBody>
      </p:sp>
      <p:sp>
        <p:nvSpPr>
          <p:cNvPr id="6" name="TextBox 5"/>
          <p:cNvSpPr txBox="1"/>
          <p:nvPr/>
        </p:nvSpPr>
        <p:spPr>
          <a:xfrm>
            <a:off x="2843808" y="4725144"/>
            <a:ext cx="3884397" cy="400110"/>
          </a:xfrm>
          <a:prstGeom prst="rect">
            <a:avLst/>
          </a:prstGeom>
          <a:noFill/>
        </p:spPr>
        <p:txBody>
          <a:bodyPr wrap="none" rtlCol="0">
            <a:spAutoFit/>
          </a:bodyPr>
          <a:lstStyle/>
          <a:p>
            <a:r>
              <a:rPr lang="en-GB" sz="2000" b="1" dirty="0" smtClean="0"/>
              <a:t>Smaller world, fewer branches</a:t>
            </a:r>
            <a:endParaRPr lang="en-GB"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 of this approach</a:t>
            </a:r>
            <a:endParaRPr lang="en-GB" dirty="0"/>
          </a:p>
        </p:txBody>
      </p:sp>
      <p:sp>
        <p:nvSpPr>
          <p:cNvPr id="3" name="Content Placeholder 2"/>
          <p:cNvSpPr>
            <a:spLocks noGrp="1"/>
          </p:cNvSpPr>
          <p:nvPr>
            <p:ph idx="1"/>
          </p:nvPr>
        </p:nvSpPr>
        <p:spPr>
          <a:xfrm>
            <a:off x="468313" y="980729"/>
            <a:ext cx="8229600" cy="4752528"/>
          </a:xfrm>
        </p:spPr>
        <p:txBody>
          <a:bodyPr/>
          <a:lstStyle/>
          <a:p>
            <a:r>
              <a:rPr lang="en-GB" dirty="0" smtClean="0"/>
              <a:t>Pros</a:t>
            </a:r>
          </a:p>
          <a:p>
            <a:pPr lvl="1"/>
            <a:r>
              <a:rPr lang="en-GB" dirty="0" smtClean="0"/>
              <a:t>Uses optimisation algorithms to create more optimal maps based on designer parameters</a:t>
            </a:r>
          </a:p>
          <a:p>
            <a:pPr lvl="1"/>
            <a:r>
              <a:rPr lang="en-GB" dirty="0" smtClean="0"/>
              <a:t>Deals with graph -&gt; 2d space mapping</a:t>
            </a:r>
          </a:p>
          <a:p>
            <a:pPr lvl="1"/>
            <a:r>
              <a:rPr lang="en-GB" dirty="0" smtClean="0"/>
              <a:t>Enforced long-range mission order in game world</a:t>
            </a:r>
          </a:p>
          <a:p>
            <a:pPr lvl="1"/>
            <a:endParaRPr lang="en-GB" dirty="0" smtClean="0"/>
          </a:p>
          <a:p>
            <a:r>
              <a:rPr lang="en-GB" dirty="0" smtClean="0"/>
              <a:t>Cons</a:t>
            </a:r>
          </a:p>
          <a:p>
            <a:pPr lvl="1"/>
            <a:r>
              <a:rPr lang="en-GB" dirty="0" smtClean="0"/>
              <a:t>Only supports very simple linear missions</a:t>
            </a:r>
          </a:p>
          <a:p>
            <a:pPr lvl="1"/>
            <a:r>
              <a:rPr lang="en-GB" dirty="0" smtClean="0"/>
              <a:t>No consideration of back-tracking, game world loops etc.</a:t>
            </a:r>
          </a:p>
          <a:p>
            <a:pPr lvl="1"/>
            <a:endParaRPr lang="en-GB" dirty="0" smtClean="0"/>
          </a:p>
          <a:p>
            <a:r>
              <a:rPr lang="en-GB" dirty="0" smtClean="0"/>
              <a:t>Improvements</a:t>
            </a:r>
          </a:p>
          <a:p>
            <a:pPr lvl="1"/>
            <a:r>
              <a:rPr lang="en-GB" dirty="0" smtClean="0"/>
              <a:t>Adopt more complex mission graphs</a:t>
            </a:r>
          </a:p>
          <a:p>
            <a:pPr lvl="1"/>
            <a:r>
              <a:rPr lang="en-GB" dirty="0" smtClean="0"/>
              <a:t>Extend optimisation to mission parameters (e.g. back-tracking, side-quest proximity etc.)</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err="1" smtClean="0"/>
              <a:t>Dormens</a:t>
            </a:r>
            <a:r>
              <a:rPr lang="en-GB" dirty="0" smtClean="0"/>
              <a:t> (2011) provides a useful vocabulary to discuss the field – mission and spatial graph</a:t>
            </a:r>
          </a:p>
          <a:p>
            <a:endParaRPr lang="en-GB" dirty="0" smtClean="0"/>
          </a:p>
          <a:p>
            <a:r>
              <a:rPr lang="en-GB" dirty="0" err="1" smtClean="0"/>
              <a:t>Hartsook</a:t>
            </a:r>
            <a:r>
              <a:rPr lang="en-GB" dirty="0" smtClean="0"/>
              <a:t> (2011) shows the value of optimisation approaches</a:t>
            </a:r>
          </a:p>
          <a:p>
            <a:endParaRPr lang="en-GB" dirty="0" smtClean="0"/>
          </a:p>
          <a:p>
            <a:r>
              <a:rPr lang="en-GB" dirty="0" smtClean="0"/>
              <a:t>Both papers aim to derive a game world (spatial graph) from a story (mission graph) which seems natural</a:t>
            </a:r>
          </a:p>
          <a:p>
            <a:endParaRPr lang="en-GB" dirty="0" smtClean="0"/>
          </a:p>
          <a:p>
            <a:r>
              <a:rPr lang="en-GB" dirty="0" smtClean="0"/>
              <a:t>Both papers highlight that sophisticated heuristics are needed to build levels compelling enough for use in an actual game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am I so interested?</a:t>
            </a:r>
            <a:endParaRPr lang="en-GB" dirty="0"/>
          </a:p>
        </p:txBody>
      </p:sp>
      <p:sp>
        <p:nvSpPr>
          <p:cNvPr id="3" name="Content Placeholder 2"/>
          <p:cNvSpPr>
            <a:spLocks noGrp="1"/>
          </p:cNvSpPr>
          <p:nvPr>
            <p:ph idx="1"/>
          </p:nvPr>
        </p:nvSpPr>
        <p:spPr>
          <a:xfrm>
            <a:off x="468313" y="980728"/>
            <a:ext cx="4607743" cy="5329585"/>
          </a:xfrm>
        </p:spPr>
        <p:txBody>
          <a:bodyPr/>
          <a:lstStyle/>
          <a:p>
            <a:r>
              <a:rPr lang="en-GB" dirty="0" err="1" smtClean="0"/>
              <a:t>TraumaRL</a:t>
            </a:r>
            <a:r>
              <a:rPr lang="en-GB" dirty="0" smtClean="0"/>
              <a:t> (2014) was my procedural action adventure game</a:t>
            </a:r>
            <a:endParaRPr lang="en-GB" dirty="0" smtClean="0"/>
          </a:p>
          <a:p>
            <a:endParaRPr lang="en-GB" dirty="0" smtClean="0"/>
          </a:p>
          <a:p>
            <a:r>
              <a:rPr lang="en-GB" dirty="0" smtClean="0"/>
              <a:t>Complex mission graph</a:t>
            </a:r>
          </a:p>
          <a:p>
            <a:pPr lvl="1"/>
            <a:r>
              <a:rPr lang="en-GB" dirty="0" smtClean="0"/>
              <a:t>Multiple step missions</a:t>
            </a:r>
          </a:p>
          <a:p>
            <a:pPr lvl="1"/>
            <a:r>
              <a:rPr lang="en-GB" dirty="0" smtClean="0"/>
              <a:t>Side quests</a:t>
            </a:r>
          </a:p>
          <a:p>
            <a:pPr lvl="1"/>
            <a:r>
              <a:rPr lang="en-GB" dirty="0" smtClean="0"/>
              <a:t>“Personnel log”-style clues</a:t>
            </a:r>
          </a:p>
          <a:p>
            <a:pPr lvl="1"/>
            <a:r>
              <a:rPr lang="en-GB" dirty="0" smtClean="0"/>
              <a:t>Key / lock-style puzzles</a:t>
            </a:r>
          </a:p>
          <a:p>
            <a:pPr lvl="1"/>
            <a:endParaRPr lang="en-GB" dirty="0" smtClean="0"/>
          </a:p>
          <a:p>
            <a:r>
              <a:rPr lang="en-GB" dirty="0" smtClean="0"/>
              <a:t>Great as a 7DRL but how do I extend and generalise missions and maps?</a:t>
            </a:r>
          </a:p>
          <a:p>
            <a:endParaRPr lang="en-GB" dirty="0" smtClean="0"/>
          </a:p>
          <a:p>
            <a:r>
              <a:rPr lang="en-GB" dirty="0" smtClean="0"/>
              <a:t>Can I apply the vocabulary of </a:t>
            </a:r>
            <a:r>
              <a:rPr lang="en-GB" dirty="0" err="1" smtClean="0"/>
              <a:t>Dormens</a:t>
            </a:r>
            <a:r>
              <a:rPr lang="en-GB" dirty="0" smtClean="0"/>
              <a:t> (2011) to </a:t>
            </a:r>
            <a:r>
              <a:rPr lang="en-GB" dirty="0" err="1" smtClean="0"/>
              <a:t>TraumaRL</a:t>
            </a:r>
            <a:r>
              <a:rPr lang="en-GB" dirty="0" smtClean="0"/>
              <a:t>?</a:t>
            </a:r>
          </a:p>
          <a:p>
            <a:pPr lvl="1"/>
            <a:endParaRPr lang="en-GB" dirty="0" smtClean="0"/>
          </a:p>
        </p:txBody>
      </p:sp>
      <p:pic>
        <p:nvPicPr>
          <p:cNvPr id="48130" name="Picture 2" descr="http://flend.net/images/traumarl_reactor_small.png"/>
          <p:cNvPicPr>
            <a:picLocks noChangeAspect="1" noChangeArrowheads="1"/>
          </p:cNvPicPr>
          <p:nvPr/>
        </p:nvPicPr>
        <p:blipFill>
          <a:blip r:embed="rId2" cstate="print"/>
          <a:srcRect/>
          <a:stretch>
            <a:fillRect/>
          </a:stretch>
        </p:blipFill>
        <p:spPr bwMode="auto">
          <a:xfrm>
            <a:off x="5508104" y="1124744"/>
            <a:ext cx="2592288" cy="1767470"/>
          </a:xfrm>
          <a:prstGeom prst="rect">
            <a:avLst/>
          </a:prstGeom>
          <a:noFill/>
        </p:spPr>
      </p:pic>
      <p:pic>
        <p:nvPicPr>
          <p:cNvPr id="48131" name="Picture 3"/>
          <p:cNvPicPr>
            <a:picLocks noChangeAspect="1" noChangeArrowheads="1"/>
          </p:cNvPicPr>
          <p:nvPr/>
        </p:nvPicPr>
        <p:blipFill>
          <a:blip r:embed="rId3" cstate="print"/>
          <a:srcRect/>
          <a:stretch>
            <a:fillRect/>
          </a:stretch>
        </p:blipFill>
        <p:spPr bwMode="auto">
          <a:xfrm>
            <a:off x="5436096" y="3356992"/>
            <a:ext cx="2728714" cy="3157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TraumaRL</a:t>
            </a:r>
            <a:r>
              <a:rPr lang="en-GB" dirty="0" smtClean="0"/>
              <a:t> spatial graph(s)</a:t>
            </a:r>
            <a:endParaRPr lang="en-GB" dirty="0"/>
          </a:p>
        </p:txBody>
      </p:sp>
      <p:sp>
        <p:nvSpPr>
          <p:cNvPr id="3" name="Content Placeholder 2"/>
          <p:cNvSpPr>
            <a:spLocks noGrp="1"/>
          </p:cNvSpPr>
          <p:nvPr>
            <p:ph idx="1"/>
          </p:nvPr>
        </p:nvSpPr>
        <p:spPr>
          <a:xfrm>
            <a:off x="468313" y="980729"/>
            <a:ext cx="8229600" cy="1296144"/>
          </a:xfrm>
        </p:spPr>
        <p:txBody>
          <a:bodyPr/>
          <a:lstStyle/>
          <a:p>
            <a:r>
              <a:rPr lang="en-GB" dirty="0" smtClean="0"/>
              <a:t>Spatial graph is the map, but it is generated through higher level concepts</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4860032" y="2996952"/>
            <a:ext cx="3983709" cy="295232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059832" y="2780928"/>
            <a:ext cx="1652000" cy="3485188"/>
          </a:xfrm>
          <a:prstGeom prst="rect">
            <a:avLst/>
          </a:prstGeom>
          <a:noFill/>
          <a:ln w="9525">
            <a:solidFill>
              <a:schemeClr val="tx1"/>
            </a:solid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179512" y="2852936"/>
            <a:ext cx="2728714" cy="3157339"/>
          </a:xfrm>
          <a:prstGeom prst="rect">
            <a:avLst/>
          </a:prstGeom>
          <a:noFill/>
          <a:ln w="9525">
            <a:solidFill>
              <a:schemeClr val="accent4"/>
            </a:solidFill>
            <a:miter lim="800000"/>
            <a:headEnd/>
            <a:tailEnd/>
          </a:ln>
          <a:effectLst/>
        </p:spPr>
      </p:pic>
      <p:sp>
        <p:nvSpPr>
          <p:cNvPr id="7" name="TextBox 6"/>
          <p:cNvSpPr txBox="1"/>
          <p:nvPr/>
        </p:nvSpPr>
        <p:spPr>
          <a:xfrm>
            <a:off x="539552" y="2204864"/>
            <a:ext cx="1963999" cy="338554"/>
          </a:xfrm>
          <a:prstGeom prst="rect">
            <a:avLst/>
          </a:prstGeom>
          <a:noFill/>
        </p:spPr>
        <p:txBody>
          <a:bodyPr wrap="none" rtlCol="0">
            <a:spAutoFit/>
          </a:bodyPr>
          <a:lstStyle/>
          <a:p>
            <a:r>
              <a:rPr lang="en-GB" sz="1600" b="1" dirty="0" smtClean="0"/>
              <a:t>Level connectivity</a:t>
            </a:r>
            <a:endParaRPr lang="en-GB" sz="1600" b="1" dirty="0"/>
          </a:p>
        </p:txBody>
      </p:sp>
      <p:sp>
        <p:nvSpPr>
          <p:cNvPr id="8" name="TextBox 7"/>
          <p:cNvSpPr txBox="1"/>
          <p:nvPr/>
        </p:nvSpPr>
        <p:spPr>
          <a:xfrm>
            <a:off x="2843808" y="2204864"/>
            <a:ext cx="2020105" cy="338554"/>
          </a:xfrm>
          <a:prstGeom prst="rect">
            <a:avLst/>
          </a:prstGeom>
          <a:noFill/>
        </p:spPr>
        <p:txBody>
          <a:bodyPr wrap="none" rtlCol="0">
            <a:spAutoFit/>
          </a:bodyPr>
          <a:lstStyle/>
          <a:p>
            <a:r>
              <a:rPr lang="en-GB" sz="1600" b="1" dirty="0" smtClean="0"/>
              <a:t>Room connectivity</a:t>
            </a:r>
            <a:endParaRPr lang="en-GB" sz="1600" b="1" dirty="0"/>
          </a:p>
        </p:txBody>
      </p:sp>
      <p:sp>
        <p:nvSpPr>
          <p:cNvPr id="9" name="TextBox 8"/>
          <p:cNvSpPr txBox="1"/>
          <p:nvPr/>
        </p:nvSpPr>
        <p:spPr>
          <a:xfrm>
            <a:off x="6372200" y="2204864"/>
            <a:ext cx="1234633" cy="338554"/>
          </a:xfrm>
          <a:prstGeom prst="rect">
            <a:avLst/>
          </a:prstGeom>
          <a:noFill/>
        </p:spPr>
        <p:txBody>
          <a:bodyPr wrap="none" rtlCol="0">
            <a:spAutoFit/>
          </a:bodyPr>
          <a:lstStyle/>
          <a:p>
            <a:r>
              <a:rPr lang="en-GB" sz="1600" b="1" dirty="0" smtClean="0"/>
              <a:t>Game map</a:t>
            </a:r>
            <a:endParaRPr lang="en-GB" sz="1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TraumaRL</a:t>
            </a:r>
            <a:r>
              <a:rPr lang="en-GB" dirty="0" smtClean="0"/>
              <a:t> mission graph (simplified)</a:t>
            </a:r>
            <a:endParaRPr lang="en-GB" dirty="0"/>
          </a:p>
        </p:txBody>
      </p:sp>
      <p:sp>
        <p:nvSpPr>
          <p:cNvPr id="4" name="TextBox 3"/>
          <p:cNvSpPr txBox="1"/>
          <p:nvPr/>
        </p:nvSpPr>
        <p:spPr>
          <a:xfrm>
            <a:off x="2843808" y="1268760"/>
            <a:ext cx="1628972" cy="307777"/>
          </a:xfrm>
          <a:prstGeom prst="rect">
            <a:avLst/>
          </a:prstGeom>
          <a:noFill/>
        </p:spPr>
        <p:txBody>
          <a:bodyPr wrap="none" rtlCol="0">
            <a:spAutoFit/>
          </a:bodyPr>
          <a:lstStyle/>
          <a:p>
            <a:r>
              <a:rPr lang="en-GB" b="1" dirty="0" smtClean="0"/>
              <a:t>Destroy cameras</a:t>
            </a:r>
            <a:endParaRPr lang="en-GB" b="1" dirty="0"/>
          </a:p>
        </p:txBody>
      </p:sp>
      <p:sp>
        <p:nvSpPr>
          <p:cNvPr id="6" name="TextBox 5"/>
          <p:cNvSpPr txBox="1"/>
          <p:nvPr/>
        </p:nvSpPr>
        <p:spPr>
          <a:xfrm>
            <a:off x="611560" y="1340768"/>
            <a:ext cx="1677062" cy="307777"/>
          </a:xfrm>
          <a:prstGeom prst="rect">
            <a:avLst/>
          </a:prstGeom>
          <a:noFill/>
        </p:spPr>
        <p:txBody>
          <a:bodyPr wrap="none" rtlCol="0">
            <a:spAutoFit/>
          </a:bodyPr>
          <a:lstStyle/>
          <a:p>
            <a:r>
              <a:rPr lang="en-GB" b="1" dirty="0" smtClean="0"/>
              <a:t>Find armoury key</a:t>
            </a:r>
            <a:endParaRPr lang="en-GB" b="1" dirty="0"/>
          </a:p>
        </p:txBody>
      </p:sp>
      <p:sp>
        <p:nvSpPr>
          <p:cNvPr id="7" name="TextBox 6"/>
          <p:cNvSpPr txBox="1"/>
          <p:nvPr/>
        </p:nvSpPr>
        <p:spPr>
          <a:xfrm>
            <a:off x="755576" y="1844824"/>
            <a:ext cx="1409360" cy="307777"/>
          </a:xfrm>
          <a:prstGeom prst="rect">
            <a:avLst/>
          </a:prstGeom>
          <a:noFill/>
        </p:spPr>
        <p:txBody>
          <a:bodyPr wrap="none" rtlCol="0">
            <a:spAutoFit/>
          </a:bodyPr>
          <a:lstStyle/>
          <a:p>
            <a:r>
              <a:rPr lang="en-GB" b="1" dirty="0" smtClean="0"/>
              <a:t>Open armoury</a:t>
            </a:r>
            <a:endParaRPr lang="en-GB" b="1" dirty="0"/>
          </a:p>
        </p:txBody>
      </p:sp>
      <p:sp>
        <p:nvSpPr>
          <p:cNvPr id="8" name="TextBox 7"/>
          <p:cNvSpPr txBox="1"/>
          <p:nvPr/>
        </p:nvSpPr>
        <p:spPr>
          <a:xfrm>
            <a:off x="2627784" y="1772816"/>
            <a:ext cx="2114681" cy="307777"/>
          </a:xfrm>
          <a:prstGeom prst="rect">
            <a:avLst/>
          </a:prstGeom>
          <a:noFill/>
        </p:spPr>
        <p:txBody>
          <a:bodyPr wrap="none" rtlCol="0">
            <a:spAutoFit/>
          </a:bodyPr>
          <a:lstStyle/>
          <a:p>
            <a:r>
              <a:rPr lang="en-GB" b="1" dirty="0" smtClean="0"/>
              <a:t>Unlock atrium elevator</a:t>
            </a:r>
            <a:endParaRPr lang="en-GB" b="1" dirty="0"/>
          </a:p>
        </p:txBody>
      </p:sp>
      <p:sp>
        <p:nvSpPr>
          <p:cNvPr id="9" name="TextBox 8"/>
          <p:cNvSpPr txBox="1"/>
          <p:nvPr/>
        </p:nvSpPr>
        <p:spPr>
          <a:xfrm>
            <a:off x="2843808" y="2348880"/>
            <a:ext cx="1654620" cy="307777"/>
          </a:xfrm>
          <a:prstGeom prst="rect">
            <a:avLst/>
          </a:prstGeom>
          <a:noFill/>
        </p:spPr>
        <p:txBody>
          <a:bodyPr wrap="none" rtlCol="0">
            <a:spAutoFit/>
          </a:bodyPr>
          <a:lstStyle/>
          <a:p>
            <a:r>
              <a:rPr lang="en-GB" b="1" dirty="0" smtClean="0"/>
              <a:t>Find transponder</a:t>
            </a:r>
            <a:endParaRPr lang="en-GB" b="1" dirty="0"/>
          </a:p>
        </p:txBody>
      </p:sp>
      <p:sp>
        <p:nvSpPr>
          <p:cNvPr id="10" name="TextBox 9"/>
          <p:cNvSpPr txBox="1"/>
          <p:nvPr/>
        </p:nvSpPr>
        <p:spPr>
          <a:xfrm>
            <a:off x="2915816" y="2852936"/>
            <a:ext cx="1529586" cy="307777"/>
          </a:xfrm>
          <a:prstGeom prst="rect">
            <a:avLst/>
          </a:prstGeom>
          <a:noFill/>
        </p:spPr>
        <p:txBody>
          <a:bodyPr wrap="none" rtlCol="0">
            <a:spAutoFit/>
          </a:bodyPr>
          <a:lstStyle/>
          <a:p>
            <a:r>
              <a:rPr lang="en-GB" b="1" dirty="0" smtClean="0"/>
              <a:t>Jam transmitter</a:t>
            </a:r>
            <a:endParaRPr lang="en-GB" b="1" dirty="0"/>
          </a:p>
        </p:txBody>
      </p:sp>
      <p:sp>
        <p:nvSpPr>
          <p:cNvPr id="11" name="TextBox 10"/>
          <p:cNvSpPr txBox="1"/>
          <p:nvPr/>
        </p:nvSpPr>
        <p:spPr>
          <a:xfrm>
            <a:off x="611560" y="2348880"/>
            <a:ext cx="1677062" cy="307777"/>
          </a:xfrm>
          <a:prstGeom prst="rect">
            <a:avLst/>
          </a:prstGeom>
          <a:noFill/>
        </p:spPr>
        <p:txBody>
          <a:bodyPr wrap="none" rtlCol="0">
            <a:spAutoFit/>
          </a:bodyPr>
          <a:lstStyle/>
          <a:p>
            <a:r>
              <a:rPr lang="en-GB" b="1" dirty="0" smtClean="0"/>
              <a:t>Find armoury key</a:t>
            </a:r>
            <a:endParaRPr lang="en-GB" b="1" dirty="0"/>
          </a:p>
        </p:txBody>
      </p:sp>
      <p:sp>
        <p:nvSpPr>
          <p:cNvPr id="13" name="TextBox 12"/>
          <p:cNvSpPr txBox="1"/>
          <p:nvPr/>
        </p:nvSpPr>
        <p:spPr>
          <a:xfrm>
            <a:off x="755576" y="2852936"/>
            <a:ext cx="1409360" cy="307777"/>
          </a:xfrm>
          <a:prstGeom prst="rect">
            <a:avLst/>
          </a:prstGeom>
          <a:noFill/>
        </p:spPr>
        <p:txBody>
          <a:bodyPr wrap="none" rtlCol="0">
            <a:spAutoFit/>
          </a:bodyPr>
          <a:lstStyle/>
          <a:p>
            <a:r>
              <a:rPr lang="en-GB" b="1" dirty="0" smtClean="0"/>
              <a:t>Open armoury</a:t>
            </a:r>
            <a:endParaRPr lang="en-GB" b="1" dirty="0"/>
          </a:p>
        </p:txBody>
      </p:sp>
      <p:sp>
        <p:nvSpPr>
          <p:cNvPr id="14" name="TextBox 13"/>
          <p:cNvSpPr txBox="1"/>
          <p:nvPr/>
        </p:nvSpPr>
        <p:spPr>
          <a:xfrm>
            <a:off x="4572000" y="2348880"/>
            <a:ext cx="2201244" cy="307777"/>
          </a:xfrm>
          <a:prstGeom prst="rect">
            <a:avLst/>
          </a:prstGeom>
          <a:noFill/>
        </p:spPr>
        <p:txBody>
          <a:bodyPr wrap="none" rtlCol="0">
            <a:spAutoFit/>
          </a:bodyPr>
          <a:lstStyle/>
          <a:p>
            <a:r>
              <a:rPr lang="en-GB" b="1" dirty="0" smtClean="0"/>
              <a:t>Find environmental suit</a:t>
            </a:r>
            <a:endParaRPr lang="en-GB" b="1" dirty="0"/>
          </a:p>
        </p:txBody>
      </p:sp>
      <p:sp>
        <p:nvSpPr>
          <p:cNvPr id="16" name="TextBox 15"/>
          <p:cNvSpPr txBox="1"/>
          <p:nvPr/>
        </p:nvSpPr>
        <p:spPr>
          <a:xfrm>
            <a:off x="2411760" y="3429000"/>
            <a:ext cx="2520280" cy="307777"/>
          </a:xfrm>
          <a:prstGeom prst="rect">
            <a:avLst/>
          </a:prstGeom>
          <a:noFill/>
        </p:spPr>
        <p:txBody>
          <a:bodyPr wrap="square" rtlCol="0">
            <a:spAutoFit/>
          </a:bodyPr>
          <a:lstStyle/>
          <a:p>
            <a:r>
              <a:rPr lang="en-GB" b="1" dirty="0" smtClean="0"/>
              <a:t>Unlock </a:t>
            </a:r>
            <a:r>
              <a:rPr lang="en-GB" b="1" dirty="0" err="1" smtClean="0"/>
              <a:t>arcology</a:t>
            </a:r>
            <a:r>
              <a:rPr lang="en-GB" b="1" dirty="0" smtClean="0"/>
              <a:t> elevator</a:t>
            </a:r>
            <a:endParaRPr lang="en-GB" b="1" dirty="0"/>
          </a:p>
        </p:txBody>
      </p:sp>
      <p:sp>
        <p:nvSpPr>
          <p:cNvPr id="17" name="TextBox 16"/>
          <p:cNvSpPr txBox="1"/>
          <p:nvPr/>
        </p:nvSpPr>
        <p:spPr>
          <a:xfrm>
            <a:off x="2555776" y="3933056"/>
            <a:ext cx="2232248" cy="307777"/>
          </a:xfrm>
          <a:prstGeom prst="rect">
            <a:avLst/>
          </a:prstGeom>
          <a:noFill/>
        </p:spPr>
        <p:txBody>
          <a:bodyPr wrap="square" rtlCol="0">
            <a:spAutoFit/>
          </a:bodyPr>
          <a:lstStyle/>
          <a:p>
            <a:r>
              <a:rPr lang="en-GB" b="1" dirty="0" smtClean="0"/>
              <a:t>Find computer core key</a:t>
            </a:r>
            <a:endParaRPr lang="en-GB" b="1" dirty="0"/>
          </a:p>
        </p:txBody>
      </p:sp>
      <p:sp>
        <p:nvSpPr>
          <p:cNvPr id="18" name="TextBox 17"/>
          <p:cNvSpPr txBox="1"/>
          <p:nvPr/>
        </p:nvSpPr>
        <p:spPr>
          <a:xfrm>
            <a:off x="6948264" y="2348880"/>
            <a:ext cx="1584175" cy="307777"/>
          </a:xfrm>
          <a:prstGeom prst="rect">
            <a:avLst/>
          </a:prstGeom>
          <a:noFill/>
        </p:spPr>
        <p:txBody>
          <a:bodyPr wrap="square" rtlCol="0">
            <a:spAutoFit/>
          </a:bodyPr>
          <a:lstStyle/>
          <a:p>
            <a:pPr algn="ctr"/>
            <a:r>
              <a:rPr lang="en-GB" b="1" dirty="0" smtClean="0"/>
              <a:t>Find bridge key</a:t>
            </a:r>
            <a:endParaRPr lang="en-GB" b="1" dirty="0"/>
          </a:p>
        </p:txBody>
      </p:sp>
      <p:sp>
        <p:nvSpPr>
          <p:cNvPr id="19" name="TextBox 18"/>
          <p:cNvSpPr txBox="1"/>
          <p:nvPr/>
        </p:nvSpPr>
        <p:spPr>
          <a:xfrm>
            <a:off x="2555776" y="4437112"/>
            <a:ext cx="2160240" cy="307777"/>
          </a:xfrm>
          <a:prstGeom prst="rect">
            <a:avLst/>
          </a:prstGeom>
          <a:noFill/>
        </p:spPr>
        <p:txBody>
          <a:bodyPr wrap="square" rtlCol="0">
            <a:spAutoFit/>
          </a:bodyPr>
          <a:lstStyle/>
          <a:p>
            <a:r>
              <a:rPr lang="en-GB" b="1" dirty="0" smtClean="0"/>
              <a:t>Unlock computer core</a:t>
            </a:r>
            <a:endParaRPr lang="en-GB" b="1" dirty="0"/>
          </a:p>
        </p:txBody>
      </p:sp>
      <p:sp>
        <p:nvSpPr>
          <p:cNvPr id="20" name="TextBox 19"/>
          <p:cNvSpPr txBox="1"/>
          <p:nvPr/>
        </p:nvSpPr>
        <p:spPr>
          <a:xfrm>
            <a:off x="2411760" y="4941168"/>
            <a:ext cx="2376264" cy="307777"/>
          </a:xfrm>
          <a:prstGeom prst="rect">
            <a:avLst/>
          </a:prstGeom>
          <a:noFill/>
        </p:spPr>
        <p:txBody>
          <a:bodyPr wrap="square" rtlCol="0">
            <a:spAutoFit/>
          </a:bodyPr>
          <a:lstStyle/>
          <a:p>
            <a:r>
              <a:rPr lang="en-GB" b="1" dirty="0" smtClean="0"/>
              <a:t>Destroy computer nodes</a:t>
            </a:r>
            <a:endParaRPr lang="en-GB" b="1" dirty="0"/>
          </a:p>
        </p:txBody>
      </p:sp>
      <p:sp>
        <p:nvSpPr>
          <p:cNvPr id="21" name="TextBox 20"/>
          <p:cNvSpPr txBox="1"/>
          <p:nvPr/>
        </p:nvSpPr>
        <p:spPr>
          <a:xfrm>
            <a:off x="2645362" y="5517232"/>
            <a:ext cx="1944215" cy="307777"/>
          </a:xfrm>
          <a:prstGeom prst="rect">
            <a:avLst/>
          </a:prstGeom>
          <a:noFill/>
        </p:spPr>
        <p:txBody>
          <a:bodyPr wrap="square" rtlCol="0">
            <a:spAutoFit/>
          </a:bodyPr>
          <a:lstStyle/>
          <a:p>
            <a:r>
              <a:rPr lang="en-GB" b="1" dirty="0" smtClean="0"/>
              <a:t>Enable self-destruct</a:t>
            </a:r>
            <a:endParaRPr lang="en-GB" b="1" dirty="0"/>
          </a:p>
        </p:txBody>
      </p:sp>
      <p:sp>
        <p:nvSpPr>
          <p:cNvPr id="22" name="TextBox 21"/>
          <p:cNvSpPr txBox="1"/>
          <p:nvPr/>
        </p:nvSpPr>
        <p:spPr>
          <a:xfrm>
            <a:off x="2627784" y="6021288"/>
            <a:ext cx="2088232" cy="307777"/>
          </a:xfrm>
          <a:prstGeom prst="rect">
            <a:avLst/>
          </a:prstGeom>
          <a:noFill/>
        </p:spPr>
        <p:txBody>
          <a:bodyPr wrap="square" rtlCol="0">
            <a:spAutoFit/>
          </a:bodyPr>
          <a:lstStyle/>
          <a:p>
            <a:r>
              <a:rPr lang="en-GB" b="1" dirty="0" smtClean="0"/>
              <a:t>Activate self-destruct</a:t>
            </a:r>
            <a:endParaRPr lang="en-GB" b="1" dirty="0"/>
          </a:p>
        </p:txBody>
      </p:sp>
      <p:sp>
        <p:nvSpPr>
          <p:cNvPr id="23" name="TextBox 22"/>
          <p:cNvSpPr txBox="1"/>
          <p:nvPr/>
        </p:nvSpPr>
        <p:spPr>
          <a:xfrm>
            <a:off x="2627784" y="6550223"/>
            <a:ext cx="2088232" cy="307777"/>
          </a:xfrm>
          <a:prstGeom prst="rect">
            <a:avLst/>
          </a:prstGeom>
          <a:noFill/>
        </p:spPr>
        <p:txBody>
          <a:bodyPr wrap="square" rtlCol="0">
            <a:spAutoFit/>
          </a:bodyPr>
          <a:lstStyle/>
          <a:p>
            <a:r>
              <a:rPr lang="en-GB" b="1" dirty="0" smtClean="0"/>
              <a:t>Escape in shuttle</a:t>
            </a:r>
            <a:endParaRPr lang="en-GB" b="1" dirty="0"/>
          </a:p>
        </p:txBody>
      </p:sp>
      <p:sp>
        <p:nvSpPr>
          <p:cNvPr id="24" name="TextBox 23"/>
          <p:cNvSpPr txBox="1"/>
          <p:nvPr/>
        </p:nvSpPr>
        <p:spPr>
          <a:xfrm>
            <a:off x="3347864" y="836712"/>
            <a:ext cx="593432" cy="307777"/>
          </a:xfrm>
          <a:prstGeom prst="rect">
            <a:avLst/>
          </a:prstGeom>
          <a:noFill/>
        </p:spPr>
        <p:txBody>
          <a:bodyPr wrap="none" rtlCol="0">
            <a:spAutoFit/>
          </a:bodyPr>
          <a:lstStyle/>
          <a:p>
            <a:r>
              <a:rPr lang="en-GB" b="1" dirty="0" smtClean="0"/>
              <a:t>Start</a:t>
            </a:r>
            <a:endParaRPr lang="en-GB" b="1" dirty="0"/>
          </a:p>
        </p:txBody>
      </p:sp>
      <p:cxnSp>
        <p:nvCxnSpPr>
          <p:cNvPr id="29" name="Shape 28"/>
          <p:cNvCxnSpPr>
            <a:stCxn id="24" idx="1"/>
            <a:endCxn id="6" idx="0"/>
          </p:cNvCxnSpPr>
          <p:nvPr/>
        </p:nvCxnSpPr>
        <p:spPr>
          <a:xfrm rot="10800000" flipV="1">
            <a:off x="1450092" y="990600"/>
            <a:ext cx="1897773" cy="350167"/>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7" idx="0"/>
          </p:cNvCxnSpPr>
          <p:nvPr/>
        </p:nvCxnSpPr>
        <p:spPr>
          <a:xfrm>
            <a:off x="1450091" y="1648545"/>
            <a:ext cx="10165"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2"/>
            <a:endCxn id="4" idx="0"/>
          </p:cNvCxnSpPr>
          <p:nvPr/>
        </p:nvCxnSpPr>
        <p:spPr>
          <a:xfrm>
            <a:off x="3644580" y="1144489"/>
            <a:ext cx="13714" cy="1242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2"/>
            <a:endCxn id="8" idx="0"/>
          </p:cNvCxnSpPr>
          <p:nvPr/>
        </p:nvCxnSpPr>
        <p:spPr>
          <a:xfrm>
            <a:off x="3658294" y="1576537"/>
            <a:ext cx="26831"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2"/>
            <a:endCxn id="9" idx="0"/>
          </p:cNvCxnSpPr>
          <p:nvPr/>
        </p:nvCxnSpPr>
        <p:spPr>
          <a:xfrm flipH="1">
            <a:off x="3671118" y="2080593"/>
            <a:ext cx="14007" cy="268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4" idx="0"/>
          </p:cNvCxnSpPr>
          <p:nvPr/>
        </p:nvCxnSpPr>
        <p:spPr>
          <a:xfrm>
            <a:off x="4742465" y="1926705"/>
            <a:ext cx="930157" cy="422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1"/>
            <a:endCxn id="11" idx="0"/>
          </p:cNvCxnSpPr>
          <p:nvPr/>
        </p:nvCxnSpPr>
        <p:spPr>
          <a:xfrm flipH="1">
            <a:off x="1450091" y="1926705"/>
            <a:ext cx="1177693" cy="422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2"/>
            <a:endCxn id="13" idx="0"/>
          </p:cNvCxnSpPr>
          <p:nvPr/>
        </p:nvCxnSpPr>
        <p:spPr>
          <a:xfrm>
            <a:off x="1450091" y="2656657"/>
            <a:ext cx="10165"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3568" y="3212976"/>
            <a:ext cx="1440160" cy="523220"/>
          </a:xfrm>
          <a:prstGeom prst="rect">
            <a:avLst/>
          </a:prstGeom>
          <a:noFill/>
        </p:spPr>
        <p:txBody>
          <a:bodyPr wrap="square" rtlCol="0">
            <a:spAutoFit/>
          </a:bodyPr>
          <a:lstStyle/>
          <a:p>
            <a:r>
              <a:rPr lang="en-GB" dirty="0" smtClean="0"/>
              <a:t>(omitted – on each level)</a:t>
            </a:r>
            <a:endParaRPr lang="en-GB" dirty="0"/>
          </a:p>
        </p:txBody>
      </p:sp>
      <p:cxnSp>
        <p:nvCxnSpPr>
          <p:cNvPr id="52" name="Straight Arrow Connector 51"/>
          <p:cNvCxnSpPr>
            <a:stCxn id="9" idx="2"/>
            <a:endCxn id="10" idx="0"/>
          </p:cNvCxnSpPr>
          <p:nvPr/>
        </p:nvCxnSpPr>
        <p:spPr>
          <a:xfrm>
            <a:off x="3671118" y="2656657"/>
            <a:ext cx="9491"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2"/>
            <a:endCxn id="16" idx="0"/>
          </p:cNvCxnSpPr>
          <p:nvPr/>
        </p:nvCxnSpPr>
        <p:spPr>
          <a:xfrm flipH="1">
            <a:off x="3671900" y="3160713"/>
            <a:ext cx="8709" cy="268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4" idx="2"/>
            <a:endCxn id="16" idx="0"/>
          </p:cNvCxnSpPr>
          <p:nvPr/>
        </p:nvCxnSpPr>
        <p:spPr>
          <a:xfrm flipH="1">
            <a:off x="3671900" y="2656657"/>
            <a:ext cx="2000722" cy="77234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8" idx="3"/>
            <a:endCxn id="18" idx="0"/>
          </p:cNvCxnSpPr>
          <p:nvPr/>
        </p:nvCxnSpPr>
        <p:spPr>
          <a:xfrm>
            <a:off x="4742465" y="1926705"/>
            <a:ext cx="2997887" cy="422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88224" y="3501008"/>
            <a:ext cx="1377300" cy="307777"/>
          </a:xfrm>
          <a:prstGeom prst="rect">
            <a:avLst/>
          </a:prstGeom>
          <a:noFill/>
        </p:spPr>
        <p:txBody>
          <a:bodyPr wrap="none" rtlCol="0">
            <a:spAutoFit/>
          </a:bodyPr>
          <a:lstStyle/>
          <a:p>
            <a:r>
              <a:rPr lang="en-GB" b="1" dirty="0" smtClean="0"/>
              <a:t>Unlock bridge</a:t>
            </a:r>
            <a:endParaRPr lang="en-GB" b="1" dirty="0"/>
          </a:p>
        </p:txBody>
      </p:sp>
      <p:cxnSp>
        <p:nvCxnSpPr>
          <p:cNvPr id="63" name="Straight Arrow Connector 62"/>
          <p:cNvCxnSpPr>
            <a:stCxn id="18" idx="2"/>
            <a:endCxn id="61" idx="0"/>
          </p:cNvCxnSpPr>
          <p:nvPr/>
        </p:nvCxnSpPr>
        <p:spPr>
          <a:xfrm flipH="1">
            <a:off x="7276874" y="2656657"/>
            <a:ext cx="463478" cy="8443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2"/>
            <a:endCxn id="21" idx="3"/>
          </p:cNvCxnSpPr>
          <p:nvPr/>
        </p:nvCxnSpPr>
        <p:spPr>
          <a:xfrm flipH="1">
            <a:off x="4589577" y="3808785"/>
            <a:ext cx="2687297" cy="1862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6" idx="2"/>
            <a:endCxn id="17" idx="0"/>
          </p:cNvCxnSpPr>
          <p:nvPr/>
        </p:nvCxnSpPr>
        <p:spPr>
          <a:xfrm>
            <a:off x="3671900" y="3736777"/>
            <a:ext cx="0"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7" idx="2"/>
            <a:endCxn id="19" idx="0"/>
          </p:cNvCxnSpPr>
          <p:nvPr/>
        </p:nvCxnSpPr>
        <p:spPr>
          <a:xfrm flipH="1">
            <a:off x="3635896" y="4240833"/>
            <a:ext cx="36004"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9" idx="2"/>
            <a:endCxn id="20" idx="0"/>
          </p:cNvCxnSpPr>
          <p:nvPr/>
        </p:nvCxnSpPr>
        <p:spPr>
          <a:xfrm flipH="1">
            <a:off x="3599892" y="4744889"/>
            <a:ext cx="36004"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0" idx="2"/>
            <a:endCxn id="21" idx="0"/>
          </p:cNvCxnSpPr>
          <p:nvPr/>
        </p:nvCxnSpPr>
        <p:spPr>
          <a:xfrm>
            <a:off x="3599892" y="5248945"/>
            <a:ext cx="17578" cy="268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1" idx="2"/>
            <a:endCxn id="22" idx="0"/>
          </p:cNvCxnSpPr>
          <p:nvPr/>
        </p:nvCxnSpPr>
        <p:spPr>
          <a:xfrm>
            <a:off x="3617470" y="5825009"/>
            <a:ext cx="54430" cy="196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2" idx="2"/>
            <a:endCxn id="23" idx="0"/>
          </p:cNvCxnSpPr>
          <p:nvPr/>
        </p:nvCxnSpPr>
        <p:spPr>
          <a:xfrm>
            <a:off x="3671900" y="6329065"/>
            <a:ext cx="0" cy="2211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0" y="836712"/>
            <a:ext cx="9144000" cy="6021288"/>
            <a:chOff x="0" y="836712"/>
            <a:chExt cx="9144000" cy="6021288"/>
          </a:xfrm>
        </p:grpSpPr>
        <p:sp>
          <p:nvSpPr>
            <p:cNvPr id="5" name="TextBox 4"/>
            <p:cNvSpPr txBox="1"/>
            <p:nvPr/>
          </p:nvSpPr>
          <p:spPr>
            <a:xfrm>
              <a:off x="4139952" y="836712"/>
              <a:ext cx="851515" cy="307777"/>
            </a:xfrm>
            <a:prstGeom prst="rect">
              <a:avLst/>
            </a:prstGeom>
            <a:noFill/>
          </p:spPr>
          <p:txBody>
            <a:bodyPr wrap="none" rtlCol="0">
              <a:spAutoFit/>
            </a:bodyPr>
            <a:lstStyle/>
            <a:p>
              <a:r>
                <a:rPr lang="en-GB" b="1" i="1" dirty="0" smtClean="0">
                  <a:solidFill>
                    <a:srgbClr val="FF0000"/>
                  </a:solidFill>
                </a:rPr>
                <a:t>medical</a:t>
              </a:r>
              <a:endParaRPr lang="en-GB" b="1" i="1" dirty="0">
                <a:solidFill>
                  <a:srgbClr val="FF0000"/>
                </a:solidFill>
              </a:endParaRPr>
            </a:p>
          </p:txBody>
        </p:sp>
        <p:sp>
          <p:nvSpPr>
            <p:cNvPr id="142" name="TextBox 141"/>
            <p:cNvSpPr txBox="1"/>
            <p:nvPr/>
          </p:nvSpPr>
          <p:spPr>
            <a:xfrm>
              <a:off x="4427984" y="1268760"/>
              <a:ext cx="851515" cy="307777"/>
            </a:xfrm>
            <a:prstGeom prst="rect">
              <a:avLst/>
            </a:prstGeom>
            <a:noFill/>
          </p:spPr>
          <p:txBody>
            <a:bodyPr wrap="none" rtlCol="0">
              <a:spAutoFit/>
            </a:bodyPr>
            <a:lstStyle/>
            <a:p>
              <a:r>
                <a:rPr lang="en-GB" b="1" i="1" dirty="0" smtClean="0">
                  <a:solidFill>
                    <a:srgbClr val="FF0000"/>
                  </a:solidFill>
                </a:rPr>
                <a:t>medical</a:t>
              </a:r>
              <a:endParaRPr lang="en-GB" b="1" i="1" dirty="0">
                <a:solidFill>
                  <a:srgbClr val="FF0000"/>
                </a:solidFill>
              </a:endParaRPr>
            </a:p>
          </p:txBody>
        </p:sp>
        <p:sp>
          <p:nvSpPr>
            <p:cNvPr id="143" name="TextBox 142"/>
            <p:cNvSpPr txBox="1"/>
            <p:nvPr/>
          </p:nvSpPr>
          <p:spPr>
            <a:xfrm>
              <a:off x="4644008" y="3140968"/>
              <a:ext cx="1656223" cy="307777"/>
            </a:xfrm>
            <a:prstGeom prst="rect">
              <a:avLst/>
            </a:prstGeom>
            <a:noFill/>
          </p:spPr>
          <p:txBody>
            <a:bodyPr wrap="none" rtlCol="0">
              <a:spAutoFit/>
            </a:bodyPr>
            <a:lstStyle/>
            <a:p>
              <a:r>
                <a:rPr lang="en-GB" b="1" i="1" dirty="0" smtClean="0">
                  <a:solidFill>
                    <a:srgbClr val="FF0000"/>
                  </a:solidFill>
                </a:rPr>
                <a:t>science / storage</a:t>
              </a:r>
              <a:endParaRPr lang="en-GB" b="1" i="1" dirty="0">
                <a:solidFill>
                  <a:srgbClr val="FF0000"/>
                </a:solidFill>
              </a:endParaRPr>
            </a:p>
          </p:txBody>
        </p:sp>
        <p:sp>
          <p:nvSpPr>
            <p:cNvPr id="144" name="TextBox 143"/>
            <p:cNvSpPr txBox="1"/>
            <p:nvPr/>
          </p:nvSpPr>
          <p:spPr>
            <a:xfrm>
              <a:off x="7884368" y="2636912"/>
              <a:ext cx="1259632" cy="307777"/>
            </a:xfrm>
            <a:prstGeom prst="rect">
              <a:avLst/>
            </a:prstGeom>
            <a:noFill/>
          </p:spPr>
          <p:txBody>
            <a:bodyPr wrap="square" rtlCol="0">
              <a:spAutoFit/>
            </a:bodyPr>
            <a:lstStyle/>
            <a:p>
              <a:r>
                <a:rPr lang="en-GB" b="1" i="1" dirty="0" smtClean="0">
                  <a:solidFill>
                    <a:srgbClr val="FF0000"/>
                  </a:solidFill>
                </a:rPr>
                <a:t>not </a:t>
              </a:r>
              <a:r>
                <a:rPr lang="en-GB" b="1" i="1" dirty="0" err="1" smtClean="0">
                  <a:solidFill>
                    <a:srgbClr val="FF0000"/>
                  </a:solidFill>
                </a:rPr>
                <a:t>arcology</a:t>
              </a:r>
              <a:endParaRPr lang="en-GB" b="1" i="1" dirty="0">
                <a:solidFill>
                  <a:srgbClr val="FF0000"/>
                </a:solidFill>
              </a:endParaRPr>
            </a:p>
          </p:txBody>
        </p:sp>
        <p:sp>
          <p:nvSpPr>
            <p:cNvPr id="145" name="TextBox 144"/>
            <p:cNvSpPr txBox="1"/>
            <p:nvPr/>
          </p:nvSpPr>
          <p:spPr>
            <a:xfrm>
              <a:off x="4788024" y="3933056"/>
              <a:ext cx="930063" cy="307777"/>
            </a:xfrm>
            <a:prstGeom prst="rect">
              <a:avLst/>
            </a:prstGeom>
            <a:noFill/>
          </p:spPr>
          <p:txBody>
            <a:bodyPr wrap="none" rtlCol="0">
              <a:spAutoFit/>
            </a:bodyPr>
            <a:lstStyle/>
            <a:p>
              <a:r>
                <a:rPr lang="en-GB" b="1" i="1" dirty="0" err="1" smtClean="0">
                  <a:solidFill>
                    <a:srgbClr val="FF0000"/>
                  </a:solidFill>
                </a:rPr>
                <a:t>arcology</a:t>
              </a:r>
              <a:endParaRPr lang="en-GB" b="1" i="1" dirty="0">
                <a:solidFill>
                  <a:srgbClr val="FF0000"/>
                </a:solidFill>
              </a:endParaRPr>
            </a:p>
          </p:txBody>
        </p:sp>
        <p:sp>
          <p:nvSpPr>
            <p:cNvPr id="146" name="TextBox 145"/>
            <p:cNvSpPr txBox="1"/>
            <p:nvPr/>
          </p:nvSpPr>
          <p:spPr>
            <a:xfrm>
              <a:off x="4499992" y="5661248"/>
              <a:ext cx="731290" cy="307777"/>
            </a:xfrm>
            <a:prstGeom prst="rect">
              <a:avLst/>
            </a:prstGeom>
            <a:noFill/>
          </p:spPr>
          <p:txBody>
            <a:bodyPr wrap="none" rtlCol="0">
              <a:spAutoFit/>
            </a:bodyPr>
            <a:lstStyle/>
            <a:p>
              <a:r>
                <a:rPr lang="en-GB" b="1" i="1" dirty="0" smtClean="0">
                  <a:solidFill>
                    <a:srgbClr val="FF0000"/>
                  </a:solidFill>
                </a:rPr>
                <a:t>bridge</a:t>
              </a:r>
              <a:endParaRPr lang="en-GB" b="1" i="1" dirty="0">
                <a:solidFill>
                  <a:srgbClr val="FF0000"/>
                </a:solidFill>
              </a:endParaRPr>
            </a:p>
          </p:txBody>
        </p:sp>
        <p:sp>
          <p:nvSpPr>
            <p:cNvPr id="147" name="TextBox 146"/>
            <p:cNvSpPr txBox="1"/>
            <p:nvPr/>
          </p:nvSpPr>
          <p:spPr>
            <a:xfrm>
              <a:off x="4572000" y="6021288"/>
              <a:ext cx="792205" cy="307777"/>
            </a:xfrm>
            <a:prstGeom prst="rect">
              <a:avLst/>
            </a:prstGeom>
            <a:noFill/>
          </p:spPr>
          <p:txBody>
            <a:bodyPr wrap="none" rtlCol="0">
              <a:spAutoFit/>
            </a:bodyPr>
            <a:lstStyle/>
            <a:p>
              <a:r>
                <a:rPr lang="en-GB" b="1" i="1" dirty="0" smtClean="0">
                  <a:solidFill>
                    <a:srgbClr val="FF0000"/>
                  </a:solidFill>
                </a:rPr>
                <a:t>reactor</a:t>
              </a:r>
              <a:endParaRPr lang="en-GB" b="1" i="1" dirty="0">
                <a:solidFill>
                  <a:srgbClr val="FF0000"/>
                </a:solidFill>
              </a:endParaRPr>
            </a:p>
          </p:txBody>
        </p:sp>
        <p:sp>
          <p:nvSpPr>
            <p:cNvPr id="148" name="TextBox 147"/>
            <p:cNvSpPr txBox="1"/>
            <p:nvPr/>
          </p:nvSpPr>
          <p:spPr>
            <a:xfrm>
              <a:off x="4355976" y="6550223"/>
              <a:ext cx="1127232" cy="307777"/>
            </a:xfrm>
            <a:prstGeom prst="rect">
              <a:avLst/>
            </a:prstGeom>
            <a:noFill/>
          </p:spPr>
          <p:txBody>
            <a:bodyPr wrap="none" rtlCol="0">
              <a:spAutoFit/>
            </a:bodyPr>
            <a:lstStyle/>
            <a:p>
              <a:r>
                <a:rPr lang="en-GB" b="1" i="1" dirty="0" smtClean="0">
                  <a:solidFill>
                    <a:srgbClr val="FF0000"/>
                  </a:solidFill>
                </a:rPr>
                <a:t>s</a:t>
              </a:r>
              <a:r>
                <a:rPr lang="en-GB" b="1" i="1" dirty="0" smtClean="0">
                  <a:solidFill>
                    <a:srgbClr val="FF0000"/>
                  </a:solidFill>
                </a:rPr>
                <a:t>huttle bay</a:t>
              </a:r>
              <a:endParaRPr lang="en-GB" b="1" i="1" dirty="0">
                <a:solidFill>
                  <a:srgbClr val="FF0000"/>
                </a:solidFill>
              </a:endParaRPr>
            </a:p>
          </p:txBody>
        </p:sp>
        <p:sp>
          <p:nvSpPr>
            <p:cNvPr id="149" name="TextBox 148"/>
            <p:cNvSpPr txBox="1"/>
            <p:nvPr/>
          </p:nvSpPr>
          <p:spPr>
            <a:xfrm>
              <a:off x="0" y="1844824"/>
              <a:ext cx="851515" cy="307777"/>
            </a:xfrm>
            <a:prstGeom prst="rect">
              <a:avLst/>
            </a:prstGeom>
            <a:noFill/>
          </p:spPr>
          <p:txBody>
            <a:bodyPr wrap="none" rtlCol="0">
              <a:spAutoFit/>
            </a:bodyPr>
            <a:lstStyle/>
            <a:p>
              <a:r>
                <a:rPr lang="en-GB" b="1" i="1" dirty="0" smtClean="0">
                  <a:solidFill>
                    <a:srgbClr val="FF0000"/>
                  </a:solidFill>
                </a:rPr>
                <a:t>medical</a:t>
              </a:r>
              <a:endParaRPr lang="en-GB" b="1" i="1" dirty="0">
                <a:solidFill>
                  <a:srgbClr val="FF0000"/>
                </a:solidFill>
              </a:endParaRPr>
            </a:p>
          </p:txBody>
        </p:sp>
        <p:sp>
          <p:nvSpPr>
            <p:cNvPr id="150" name="TextBox 149"/>
            <p:cNvSpPr txBox="1"/>
            <p:nvPr/>
          </p:nvSpPr>
          <p:spPr>
            <a:xfrm>
              <a:off x="0" y="2780928"/>
              <a:ext cx="732893" cy="307777"/>
            </a:xfrm>
            <a:prstGeom prst="rect">
              <a:avLst/>
            </a:prstGeom>
            <a:noFill/>
          </p:spPr>
          <p:txBody>
            <a:bodyPr wrap="none" rtlCol="0">
              <a:spAutoFit/>
            </a:bodyPr>
            <a:lstStyle/>
            <a:p>
              <a:r>
                <a:rPr lang="en-GB" b="1" i="1" dirty="0" smtClean="0">
                  <a:solidFill>
                    <a:srgbClr val="FF0000"/>
                  </a:solidFill>
                </a:rPr>
                <a:t>atrium</a:t>
              </a:r>
              <a:endParaRPr lang="en-GB" b="1" i="1" dirty="0">
                <a:solidFill>
                  <a:srgbClr val="FF0000"/>
                </a:solidFill>
              </a:endParaRPr>
            </a:p>
          </p:txBody>
        </p:sp>
        <p:sp>
          <p:nvSpPr>
            <p:cNvPr id="58" name="TextBox 57"/>
            <p:cNvSpPr txBox="1"/>
            <p:nvPr/>
          </p:nvSpPr>
          <p:spPr>
            <a:xfrm>
              <a:off x="4644008" y="4797152"/>
              <a:ext cx="1224136" cy="523220"/>
            </a:xfrm>
            <a:prstGeom prst="rect">
              <a:avLst/>
            </a:prstGeom>
            <a:noFill/>
          </p:spPr>
          <p:txBody>
            <a:bodyPr wrap="square" rtlCol="0">
              <a:spAutoFit/>
            </a:bodyPr>
            <a:lstStyle/>
            <a:p>
              <a:r>
                <a:rPr lang="en-GB" b="1" i="1" dirty="0" smtClean="0">
                  <a:solidFill>
                    <a:srgbClr val="FF0000"/>
                  </a:solidFill>
                </a:rPr>
                <a:t>computer core</a:t>
              </a:r>
              <a:endParaRPr lang="en-GB" b="1" i="1" dirty="0">
                <a:solidFill>
                  <a:srgbClr val="FF0000"/>
                </a:solidFill>
              </a:endParaRPr>
            </a:p>
          </p:txBody>
        </p:sp>
        <p:sp>
          <p:nvSpPr>
            <p:cNvPr id="59" name="TextBox 58"/>
            <p:cNvSpPr txBox="1"/>
            <p:nvPr/>
          </p:nvSpPr>
          <p:spPr>
            <a:xfrm>
              <a:off x="467544" y="5733256"/>
              <a:ext cx="1224136" cy="523220"/>
            </a:xfrm>
            <a:prstGeom prst="rect">
              <a:avLst/>
            </a:prstGeom>
            <a:noFill/>
            <a:ln w="19050">
              <a:solidFill>
                <a:srgbClr val="FF0000"/>
              </a:solidFill>
            </a:ln>
          </p:spPr>
          <p:txBody>
            <a:bodyPr wrap="square" rtlCol="0">
              <a:spAutoFit/>
            </a:bodyPr>
            <a:lstStyle/>
            <a:p>
              <a:r>
                <a:rPr lang="en-GB" b="1" i="1" dirty="0" smtClean="0">
                  <a:solidFill>
                    <a:srgbClr val="FF0000"/>
                  </a:solidFill>
                </a:rPr>
                <a:t>c</a:t>
              </a:r>
              <a:r>
                <a:rPr lang="en-GB" b="1" i="1" dirty="0" smtClean="0">
                  <a:solidFill>
                    <a:srgbClr val="FF0000"/>
                  </a:solidFill>
                </a:rPr>
                <a:t>onstrained location</a:t>
              </a:r>
              <a:endParaRPr lang="en-GB" b="1" i="1" dirty="0">
                <a:solidFill>
                  <a:srgbClr val="FF0000"/>
                </a:solidFill>
              </a:endParaRPr>
            </a:p>
          </p:txBody>
        </p:sp>
      </p:grpSp>
      <p:sp>
        <p:nvSpPr>
          <p:cNvPr id="76" name="TextBox 75"/>
          <p:cNvSpPr txBox="1"/>
          <p:nvPr/>
        </p:nvSpPr>
        <p:spPr>
          <a:xfrm>
            <a:off x="5076056" y="2780928"/>
            <a:ext cx="930063" cy="307777"/>
          </a:xfrm>
          <a:prstGeom prst="rect">
            <a:avLst/>
          </a:prstGeom>
          <a:noFill/>
        </p:spPr>
        <p:txBody>
          <a:bodyPr wrap="none" rtlCol="0">
            <a:spAutoFit/>
          </a:bodyPr>
          <a:lstStyle/>
          <a:p>
            <a:r>
              <a:rPr lang="en-GB" dirty="0" smtClean="0"/>
              <a:t>(optional)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graph overlaid on spatial graph</a:t>
            </a:r>
            <a:endParaRPr lang="en-GB" dirty="0"/>
          </a:p>
        </p:txBody>
      </p:sp>
      <p:sp>
        <p:nvSpPr>
          <p:cNvPr id="3" name="Content Placeholder 2"/>
          <p:cNvSpPr>
            <a:spLocks noGrp="1"/>
          </p:cNvSpPr>
          <p:nvPr>
            <p:ph idx="1"/>
          </p:nvPr>
        </p:nvSpPr>
        <p:spPr/>
        <p:txBody>
          <a:bodyPr/>
          <a:lstStyle/>
          <a:p>
            <a:r>
              <a:rPr lang="en-GB" dirty="0" smtClean="0"/>
              <a:t>Spatial graph generated first then mission graph “overlaid”</a:t>
            </a:r>
          </a:p>
          <a:p>
            <a:pPr lvl="1"/>
            <a:r>
              <a:rPr lang="en-GB" dirty="0" smtClean="0"/>
              <a:t>Opposite of </a:t>
            </a:r>
            <a:r>
              <a:rPr lang="en-GB" dirty="0" smtClean="0"/>
              <a:t>both papers</a:t>
            </a:r>
          </a:p>
          <a:p>
            <a:endParaRPr lang="en-GB" dirty="0" smtClean="0"/>
          </a:p>
          <a:p>
            <a:r>
              <a:rPr lang="en-GB" dirty="0" smtClean="0"/>
              <a:t>Traditional </a:t>
            </a:r>
            <a:r>
              <a:rPr lang="en-GB" dirty="0" smtClean="0"/>
              <a:t>level generation first (spatial graph</a:t>
            </a:r>
            <a:r>
              <a:rPr lang="en-GB" dirty="0" smtClean="0"/>
              <a:t>)</a:t>
            </a:r>
          </a:p>
          <a:p>
            <a:pPr lvl="1"/>
            <a:r>
              <a:rPr lang="en-GB" dirty="0" smtClean="0"/>
              <a:t>Use established </a:t>
            </a:r>
            <a:r>
              <a:rPr lang="en-GB" dirty="0" err="1" smtClean="0"/>
              <a:t>roguelike</a:t>
            </a:r>
            <a:r>
              <a:rPr lang="en-GB" dirty="0" smtClean="0"/>
              <a:t> level building techniques</a:t>
            </a:r>
          </a:p>
          <a:p>
            <a:pPr lvl="1"/>
            <a:r>
              <a:rPr lang="en-GB" dirty="0" smtClean="0"/>
              <a:t>Standard levels then linked with elevators</a:t>
            </a:r>
          </a:p>
          <a:p>
            <a:pPr lvl="1"/>
            <a:r>
              <a:rPr lang="en-GB" dirty="0" smtClean="0"/>
              <a:t>Mission ordering of levels is hard-coded (never have to pass through a harder/later in mission level to get to an earlier one)</a:t>
            </a:r>
            <a:endParaRPr lang="en-GB" dirty="0" smtClean="0"/>
          </a:p>
          <a:p>
            <a:endParaRPr lang="en-GB" dirty="0" smtClean="0"/>
          </a:p>
          <a:p>
            <a:r>
              <a:rPr lang="en-GB" dirty="0" smtClean="0"/>
              <a:t>Mission </a:t>
            </a:r>
            <a:r>
              <a:rPr lang="en-GB" dirty="0" smtClean="0"/>
              <a:t>generation second </a:t>
            </a:r>
            <a:r>
              <a:rPr lang="en-GB" dirty="0" smtClean="0"/>
              <a:t>(</a:t>
            </a:r>
            <a:r>
              <a:rPr lang="en-GB" i="1" dirty="0" smtClean="0"/>
              <a:t>implicit </a:t>
            </a:r>
            <a:r>
              <a:rPr lang="en-GB" dirty="0" smtClean="0"/>
              <a:t>mission </a:t>
            </a:r>
            <a:r>
              <a:rPr lang="en-GB" dirty="0" smtClean="0"/>
              <a:t>graph</a:t>
            </a:r>
            <a:r>
              <a:rPr lang="en-GB" dirty="0" smtClean="0"/>
              <a:t>)</a:t>
            </a:r>
          </a:p>
          <a:p>
            <a:pPr lvl="1"/>
            <a:r>
              <a:rPr lang="en-GB" dirty="0" smtClean="0"/>
              <a:t>NPCs, keys, logs placed in existing rooms, locks on existing doors</a:t>
            </a:r>
          </a:p>
          <a:p>
            <a:pPr lvl="1"/>
            <a:r>
              <a:rPr lang="en-GB" dirty="0" smtClean="0"/>
              <a:t>Existing empty rooms are swapped with mission-specific templates</a:t>
            </a:r>
            <a:endParaRPr lang="en-GB" dirty="0" smtClean="0"/>
          </a:p>
          <a:p>
            <a:pPr lvl="1"/>
            <a:r>
              <a:rPr lang="en-GB" dirty="0" smtClean="0"/>
              <a:t>Extra </a:t>
            </a:r>
            <a:r>
              <a:rPr lang="en-GB" dirty="0" smtClean="0"/>
              <a:t>quest-specific rooms </a:t>
            </a:r>
            <a:r>
              <a:rPr lang="en-GB" dirty="0" smtClean="0"/>
              <a:t>can be added onto </a:t>
            </a:r>
            <a:r>
              <a:rPr lang="en-GB" dirty="0" smtClean="0"/>
              <a:t>unused doors</a:t>
            </a:r>
            <a:r>
              <a:rPr lang="en-GB" i="1" dirty="0" smtClean="0"/>
              <a:t> </a:t>
            </a:r>
            <a:r>
              <a:rPr lang="en-GB" i="1" dirty="0" smtClean="0"/>
              <a:t>(Trauma2 engine)</a:t>
            </a: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the literature in Trauma2</a:t>
            </a:r>
            <a:endParaRPr lang="en-GB" dirty="0"/>
          </a:p>
        </p:txBody>
      </p:sp>
      <p:sp>
        <p:nvSpPr>
          <p:cNvPr id="3" name="Content Placeholder 2"/>
          <p:cNvSpPr>
            <a:spLocks noGrp="1"/>
          </p:cNvSpPr>
          <p:nvPr>
            <p:ph idx="1"/>
          </p:nvPr>
        </p:nvSpPr>
        <p:spPr/>
        <p:txBody>
          <a:bodyPr/>
          <a:lstStyle/>
          <a:p>
            <a:r>
              <a:rPr lang="en-GB" dirty="0" smtClean="0"/>
              <a:t>Build a real mission graph first and use it to influence the spatial graph</a:t>
            </a:r>
          </a:p>
          <a:p>
            <a:endParaRPr lang="en-GB" dirty="0" smtClean="0"/>
          </a:p>
          <a:p>
            <a:r>
              <a:rPr lang="en-GB" dirty="0" smtClean="0"/>
              <a:t>Substitute parts of the main quest</a:t>
            </a:r>
          </a:p>
          <a:p>
            <a:pPr lvl="1"/>
            <a:r>
              <a:rPr lang="en-GB" dirty="0" smtClean="0"/>
              <a:t>Medical elevator locked by a </a:t>
            </a:r>
            <a:r>
              <a:rPr lang="en-GB" i="1" dirty="0" smtClean="0"/>
              <a:t>key</a:t>
            </a:r>
            <a:r>
              <a:rPr lang="en-GB" dirty="0" smtClean="0"/>
              <a:t> rather than </a:t>
            </a:r>
            <a:r>
              <a:rPr lang="en-GB" i="1" dirty="0" smtClean="0"/>
              <a:t>cameras</a:t>
            </a:r>
            <a:endParaRPr lang="en-GB" dirty="0" smtClean="0"/>
          </a:p>
          <a:p>
            <a:pPr lvl="1"/>
            <a:r>
              <a:rPr lang="en-GB" i="1" dirty="0" smtClean="0"/>
              <a:t>Use a generative grammar approach?</a:t>
            </a:r>
            <a:endParaRPr lang="en-GB" dirty="0" smtClean="0"/>
          </a:p>
          <a:p>
            <a:endParaRPr lang="en-GB" dirty="0" smtClean="0"/>
          </a:p>
          <a:p>
            <a:r>
              <a:rPr lang="en-GB" dirty="0" smtClean="0"/>
              <a:t>Replace hard-coded constraints on level connectivity with constraints derived from mission graph</a:t>
            </a:r>
          </a:p>
          <a:p>
            <a:pPr lvl="1"/>
            <a:r>
              <a:rPr lang="en-GB" i="1" dirty="0" smtClean="0"/>
              <a:t>Mission graph difficulty nodes influence level connectivity?</a:t>
            </a:r>
          </a:p>
          <a:p>
            <a:endParaRPr lang="en-GB" i="1" dirty="0" smtClean="0"/>
          </a:p>
          <a:p>
            <a:r>
              <a:rPr lang="en-GB" dirty="0" smtClean="0"/>
              <a:t>Replace semi-hardcoded constraints on spatial positioning of quests with constraints derived from mission graph</a:t>
            </a:r>
          </a:p>
          <a:p>
            <a:pPr lvl="1"/>
            <a:r>
              <a:rPr lang="en-GB" dirty="0" smtClean="0"/>
              <a:t>Which quests on which levels</a:t>
            </a:r>
          </a:p>
          <a:p>
            <a:pPr lvl="1"/>
            <a:r>
              <a:rPr lang="en-GB" i="1" dirty="0" smtClean="0"/>
              <a:t>Mission graph </a:t>
            </a:r>
            <a:r>
              <a:rPr lang="en-GB" i="1" dirty="0" smtClean="0"/>
              <a:t>depth maps to level depth?</a:t>
            </a:r>
            <a:endParaRPr lang="en-GB" i="1" dirty="0" smtClean="0"/>
          </a:p>
          <a:p>
            <a:endParaRPr lang="en-GB" dirty="0" smtClean="0"/>
          </a:p>
          <a:p>
            <a:endParaRPr lang="en-GB" dirty="0" smtClean="0"/>
          </a:p>
          <a:p>
            <a:pPr>
              <a:buNone/>
            </a:pPr>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summary</a:t>
            </a:r>
            <a:endParaRPr lang="en-GB" dirty="0"/>
          </a:p>
        </p:txBody>
      </p:sp>
      <p:sp>
        <p:nvSpPr>
          <p:cNvPr id="3" name="Content Placeholder 2"/>
          <p:cNvSpPr>
            <a:spLocks noGrp="1"/>
          </p:cNvSpPr>
          <p:nvPr>
            <p:ph idx="1"/>
          </p:nvPr>
        </p:nvSpPr>
        <p:spPr/>
        <p:txBody>
          <a:bodyPr/>
          <a:lstStyle/>
          <a:p>
            <a:r>
              <a:rPr lang="en-GB" dirty="0" smtClean="0"/>
              <a:t>Reading the literature has helped me think more clearly about my existing </a:t>
            </a:r>
            <a:r>
              <a:rPr lang="en-GB" dirty="0" err="1" smtClean="0"/>
              <a:t>roguelike</a:t>
            </a:r>
            <a:r>
              <a:rPr lang="en-GB" dirty="0" smtClean="0"/>
              <a:t> engine</a:t>
            </a:r>
          </a:p>
          <a:p>
            <a:endParaRPr lang="en-GB" dirty="0" smtClean="0"/>
          </a:p>
          <a:p>
            <a:r>
              <a:rPr lang="en-GB" dirty="0" smtClean="0"/>
              <a:t>Good techniques and ideas in the literature</a:t>
            </a:r>
          </a:p>
          <a:p>
            <a:endParaRPr lang="en-GB" dirty="0" smtClean="0"/>
          </a:p>
          <a:p>
            <a:r>
              <a:rPr lang="en-GB" dirty="0" smtClean="0"/>
              <a:t>...but no ready-made engines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papers to review</a:t>
            </a:r>
            <a:endParaRPr lang="en-GB" dirty="0"/>
          </a:p>
        </p:txBody>
      </p:sp>
      <p:sp>
        <p:nvSpPr>
          <p:cNvPr id="3" name="Content Placeholder 2"/>
          <p:cNvSpPr>
            <a:spLocks noGrp="1"/>
          </p:cNvSpPr>
          <p:nvPr>
            <p:ph idx="1"/>
          </p:nvPr>
        </p:nvSpPr>
        <p:spPr/>
        <p:txBody>
          <a:bodyPr/>
          <a:lstStyle/>
          <a:p>
            <a:r>
              <a:rPr lang="en-GB" b="1" dirty="0" smtClean="0"/>
              <a:t>Adventures in Level Design</a:t>
            </a:r>
          </a:p>
          <a:p>
            <a:pPr lvl="1"/>
            <a:r>
              <a:rPr lang="en-GB" b="1" dirty="0" smtClean="0"/>
              <a:t>J. </a:t>
            </a:r>
            <a:r>
              <a:rPr lang="en-GB" b="1" dirty="0" err="1" smtClean="0"/>
              <a:t>Dormans</a:t>
            </a:r>
            <a:r>
              <a:rPr lang="en-GB" b="1" dirty="0" smtClean="0"/>
              <a:t> (2011)</a:t>
            </a:r>
          </a:p>
          <a:p>
            <a:pPr lvl="1"/>
            <a:r>
              <a:rPr lang="en-GB" dirty="0" smtClean="0"/>
              <a:t>Proceedings of the 2010 Workshop on Procedural Content Generation in </a:t>
            </a:r>
            <a:r>
              <a:rPr lang="en-GB" dirty="0" smtClean="0"/>
              <a:t>Games</a:t>
            </a:r>
          </a:p>
          <a:p>
            <a:pPr lvl="1"/>
            <a:r>
              <a:rPr lang="en-GB" dirty="0" smtClean="0"/>
              <a:t>Monterey, California — June 18 - 18, 2010 </a:t>
            </a:r>
            <a:endParaRPr lang="en-GB" b="1" dirty="0" smtClean="0"/>
          </a:p>
          <a:p>
            <a:endParaRPr lang="en-GB" dirty="0" smtClean="0"/>
          </a:p>
          <a:p>
            <a:r>
              <a:rPr lang="en-GB" b="1" dirty="0" smtClean="0"/>
              <a:t>Toward supporting stories with procedurally generated game worlds</a:t>
            </a:r>
          </a:p>
          <a:p>
            <a:pPr lvl="1"/>
            <a:r>
              <a:rPr lang="en-GB" b="1" dirty="0" smtClean="0"/>
              <a:t>Ken </a:t>
            </a:r>
            <a:r>
              <a:rPr lang="en-GB" b="1" dirty="0" err="1" smtClean="0"/>
              <a:t>Hartsook</a:t>
            </a:r>
            <a:r>
              <a:rPr lang="en-GB" b="1" dirty="0" smtClean="0"/>
              <a:t>, Alexander </a:t>
            </a:r>
            <a:r>
              <a:rPr lang="en-GB" b="1" dirty="0" err="1" smtClean="0"/>
              <a:t>Zook</a:t>
            </a:r>
            <a:r>
              <a:rPr lang="en-GB" b="1" dirty="0" smtClean="0"/>
              <a:t>, </a:t>
            </a:r>
            <a:r>
              <a:rPr lang="en-GB" b="1" dirty="0" err="1" smtClean="0"/>
              <a:t>Sauvik</a:t>
            </a:r>
            <a:r>
              <a:rPr lang="en-GB" b="1" dirty="0" smtClean="0"/>
              <a:t> Das, and Mark O. </a:t>
            </a:r>
            <a:r>
              <a:rPr lang="en-GB" b="1" dirty="0" err="1" smtClean="0"/>
              <a:t>Riedl</a:t>
            </a:r>
            <a:r>
              <a:rPr lang="en-GB" b="1" dirty="0" smtClean="0"/>
              <a:t> </a:t>
            </a:r>
            <a:r>
              <a:rPr lang="en-GB" b="1" dirty="0" smtClean="0"/>
              <a:t>(2011)</a:t>
            </a:r>
            <a:endParaRPr lang="en-GB" b="1" dirty="0" smtClean="0"/>
          </a:p>
          <a:p>
            <a:pPr lvl="1"/>
            <a:r>
              <a:rPr lang="en-GB" dirty="0" smtClean="0"/>
              <a:t>2011 </a:t>
            </a:r>
            <a:r>
              <a:rPr lang="en-GB" dirty="0" smtClean="0"/>
              <a:t>IEEE Conference on </a:t>
            </a:r>
            <a:r>
              <a:rPr lang="en-GB" dirty="0" smtClean="0"/>
              <a:t>Computational </a:t>
            </a:r>
            <a:r>
              <a:rPr lang="en-GB" dirty="0" smtClean="0"/>
              <a:t>Intelligence and </a:t>
            </a:r>
            <a:r>
              <a:rPr lang="en-GB" dirty="0" smtClean="0"/>
              <a:t>Games (CIG)</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 Mission graph</a:t>
            </a:r>
            <a:endParaRPr lang="en-GB" dirty="0"/>
          </a:p>
        </p:txBody>
      </p:sp>
      <p:pic>
        <p:nvPicPr>
          <p:cNvPr id="47106" name="Picture 2" descr="http://flend.net/images/traumarl_questmap.png"/>
          <p:cNvPicPr>
            <a:picLocks noChangeAspect="1" noChangeArrowheads="1"/>
          </p:cNvPicPr>
          <p:nvPr/>
        </p:nvPicPr>
        <p:blipFill>
          <a:blip r:embed="rId3" cstate="print"/>
          <a:srcRect/>
          <a:stretch>
            <a:fillRect/>
          </a:stretch>
        </p:blipFill>
        <p:spPr bwMode="auto">
          <a:xfrm>
            <a:off x="611560" y="2060848"/>
            <a:ext cx="8341259" cy="2736304"/>
          </a:xfrm>
          <a:prstGeom prst="rect">
            <a:avLst/>
          </a:prstGeom>
          <a:noFill/>
        </p:spPr>
      </p:pic>
      <p:sp>
        <p:nvSpPr>
          <p:cNvPr id="6" name="Content Placeholder 2"/>
          <p:cNvSpPr>
            <a:spLocks noGrp="1"/>
          </p:cNvSpPr>
          <p:nvPr>
            <p:ph idx="1"/>
          </p:nvPr>
        </p:nvSpPr>
        <p:spPr>
          <a:xfrm>
            <a:off x="468313" y="980728"/>
            <a:ext cx="8229600" cy="5329585"/>
          </a:xfrm>
        </p:spPr>
        <p:txBody>
          <a:bodyPr/>
          <a:lstStyle/>
          <a:p>
            <a:r>
              <a:rPr lang="en-GB" dirty="0" smtClean="0"/>
              <a:t>An actual </a:t>
            </a:r>
            <a:r>
              <a:rPr lang="en-GB" dirty="0" err="1" smtClean="0"/>
              <a:t>TraumaRL</a:t>
            </a:r>
            <a:r>
              <a:rPr lang="en-GB" dirty="0" smtClean="0"/>
              <a:t> mission graph rendered by </a:t>
            </a:r>
            <a:r>
              <a:rPr lang="en-GB" dirty="0" err="1" smtClean="0"/>
              <a:t>GraphViz</a:t>
            </a:r>
            <a:endParaRPr lang="en-GB" dirty="0" smtClean="0"/>
          </a:p>
          <a:p>
            <a:r>
              <a:rPr lang="en-GB" dirty="0" smtClean="0"/>
              <a:t>This is derived by the engine post-hoc (i.e. </a:t>
            </a:r>
            <a:r>
              <a:rPr lang="en-GB" smtClean="0"/>
              <a:t>from </a:t>
            </a:r>
            <a:r>
              <a:rPr lang="en-GB" dirty="0" smtClean="0"/>
              <a:t>the placement of keys, locks and objectives)</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Disclaimers</a:t>
            </a:r>
            <a:endParaRPr lang="en-GB" dirty="0"/>
          </a:p>
        </p:txBody>
      </p:sp>
      <p:sp>
        <p:nvSpPr>
          <p:cNvPr id="3" name="Content Placeholder 2"/>
          <p:cNvSpPr>
            <a:spLocks noGrp="1"/>
          </p:cNvSpPr>
          <p:nvPr>
            <p:ph idx="1"/>
          </p:nvPr>
        </p:nvSpPr>
        <p:spPr/>
        <p:txBody>
          <a:bodyPr/>
          <a:lstStyle/>
          <a:p>
            <a:r>
              <a:rPr lang="en-GB" dirty="0" err="1" smtClean="0"/>
              <a:t>Doryens</a:t>
            </a:r>
            <a:r>
              <a:rPr lang="en-GB" dirty="0" smtClean="0"/>
              <a:t> (2011)</a:t>
            </a:r>
          </a:p>
          <a:p>
            <a:pPr lvl="1"/>
            <a:r>
              <a:rPr lang="en-GB" dirty="0" smtClean="0"/>
              <a:t>Permission to make digital or hard copies of all or part of this work for personal or classroom use is granted without fee provided that copies are not made or distributed for profit or commercial advantage and that copies bear this notice and the full citation on the first page. To copy otherwise, to republish, to post on servers or to redistribute to lists, requires prior specific permission and/or a </a:t>
            </a:r>
            <a:r>
              <a:rPr lang="en-GB" dirty="0" smtClean="0"/>
              <a:t>fee</a:t>
            </a:r>
          </a:p>
          <a:p>
            <a:pPr lvl="1"/>
            <a:r>
              <a:rPr lang="en-GB" dirty="0" err="1" smtClean="0"/>
              <a:t>PCGames</a:t>
            </a:r>
            <a:r>
              <a:rPr lang="en-GB" dirty="0" smtClean="0"/>
              <a:t> 2010, June 18, Monterey, CA, USA Copyright 2010 ACM 978-1-4503-0023-0/10/06... $10.00 </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address</a:t>
            </a:r>
            <a:endParaRPr lang="en-GB" dirty="0"/>
          </a:p>
        </p:txBody>
      </p:sp>
      <p:sp>
        <p:nvSpPr>
          <p:cNvPr id="3" name="Content Placeholder 2"/>
          <p:cNvSpPr>
            <a:spLocks noGrp="1"/>
          </p:cNvSpPr>
          <p:nvPr>
            <p:ph idx="1"/>
          </p:nvPr>
        </p:nvSpPr>
        <p:spPr/>
        <p:txBody>
          <a:bodyPr/>
          <a:lstStyle/>
          <a:p>
            <a:r>
              <a:rPr lang="en-GB" dirty="0" smtClean="0"/>
              <a:t>How </a:t>
            </a:r>
            <a:r>
              <a:rPr lang="en-GB" dirty="0" smtClean="0"/>
              <a:t>are the story of a game and its game world interlinked?</a:t>
            </a:r>
          </a:p>
          <a:p>
            <a:endParaRPr lang="en-GB" dirty="0" smtClean="0"/>
          </a:p>
          <a:p>
            <a:r>
              <a:rPr lang="en-GB" dirty="0" smtClean="0"/>
              <a:t>How can the story and the world be generated?</a:t>
            </a:r>
          </a:p>
          <a:p>
            <a:endParaRPr lang="en-GB" dirty="0" smtClean="0"/>
          </a:p>
          <a:p>
            <a:r>
              <a:rPr lang="en-GB" dirty="0" smtClean="0"/>
              <a:t>Is </a:t>
            </a:r>
            <a:r>
              <a:rPr lang="en-GB" dirty="0" smtClean="0"/>
              <a:t>the generation process </a:t>
            </a:r>
            <a:r>
              <a:rPr lang="en-GB" dirty="0" smtClean="0"/>
              <a:t>influenced </a:t>
            </a:r>
            <a:r>
              <a:rPr lang="en-GB" dirty="0" smtClean="0"/>
              <a:t>by the </a:t>
            </a:r>
            <a:r>
              <a:rPr lang="en-GB" dirty="0" smtClean="0"/>
              <a:t>interlinking of story and game world?</a:t>
            </a:r>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Adventures in Level Design</a:t>
            </a:r>
          </a:p>
        </p:txBody>
      </p:sp>
      <p:sp>
        <p:nvSpPr>
          <p:cNvPr id="3" name="Content Placeholder 2"/>
          <p:cNvSpPr>
            <a:spLocks noGrp="1"/>
          </p:cNvSpPr>
          <p:nvPr>
            <p:ph idx="1"/>
          </p:nvPr>
        </p:nvSpPr>
        <p:spPr/>
        <p:txBody>
          <a:bodyPr/>
          <a:lstStyle/>
          <a:p>
            <a:r>
              <a:rPr lang="en-GB" b="1" dirty="0" smtClean="0"/>
              <a:t>Adventures in Level Design</a:t>
            </a:r>
          </a:p>
          <a:p>
            <a:pPr lvl="1"/>
            <a:r>
              <a:rPr lang="en-GB" b="1" dirty="0" smtClean="0"/>
              <a:t>J. </a:t>
            </a:r>
            <a:r>
              <a:rPr lang="en-GB" b="1" dirty="0" err="1" smtClean="0"/>
              <a:t>Dormans</a:t>
            </a:r>
            <a:r>
              <a:rPr lang="en-GB" b="1" dirty="0" smtClean="0"/>
              <a:t> (2011)</a:t>
            </a:r>
          </a:p>
          <a:p>
            <a:pPr lvl="1"/>
            <a:r>
              <a:rPr lang="en-GB" dirty="0" smtClean="0"/>
              <a:t>Proceedings of the 2010 Workshop on Procedural Content Generation in </a:t>
            </a:r>
            <a:r>
              <a:rPr lang="en-GB" dirty="0" smtClean="0"/>
              <a:t>Games</a:t>
            </a:r>
          </a:p>
          <a:p>
            <a:pPr lvl="1"/>
            <a:r>
              <a:rPr lang="en-GB" dirty="0" smtClean="0"/>
              <a:t>Monterey, California — June 18 - 18, 2010 </a:t>
            </a:r>
            <a:endParaRPr lang="en-GB"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and space graphs</a:t>
            </a:r>
            <a:endParaRPr lang="en-GB" dirty="0"/>
          </a:p>
        </p:txBody>
      </p:sp>
      <p:sp>
        <p:nvSpPr>
          <p:cNvPr id="3" name="Content Placeholder 2"/>
          <p:cNvSpPr>
            <a:spLocks noGrp="1"/>
          </p:cNvSpPr>
          <p:nvPr>
            <p:ph idx="1"/>
          </p:nvPr>
        </p:nvSpPr>
        <p:spPr>
          <a:xfrm>
            <a:off x="468313" y="980729"/>
            <a:ext cx="8229600" cy="720080"/>
          </a:xfrm>
        </p:spPr>
        <p:txBody>
          <a:bodyPr/>
          <a:lstStyle/>
          <a:p>
            <a:r>
              <a:rPr lang="en-GB" dirty="0" err="1" smtClean="0"/>
              <a:t>Dormens</a:t>
            </a:r>
            <a:r>
              <a:rPr lang="en-GB" dirty="0" smtClean="0"/>
              <a:t> (2011) introduces new concepts or vocabulary</a:t>
            </a:r>
            <a:endParaRPr lang="en-GB" dirty="0"/>
          </a:p>
        </p:txBody>
      </p:sp>
      <p:sp>
        <p:nvSpPr>
          <p:cNvPr id="4" name="TextBox 3"/>
          <p:cNvSpPr txBox="1"/>
          <p:nvPr/>
        </p:nvSpPr>
        <p:spPr>
          <a:xfrm>
            <a:off x="1187624" y="1772816"/>
            <a:ext cx="1440160" cy="307777"/>
          </a:xfrm>
          <a:prstGeom prst="rect">
            <a:avLst/>
          </a:prstGeom>
          <a:noFill/>
        </p:spPr>
        <p:txBody>
          <a:bodyPr wrap="square" rtlCol="0">
            <a:spAutoFit/>
          </a:bodyPr>
          <a:lstStyle/>
          <a:p>
            <a:r>
              <a:rPr lang="en-GB" b="1" dirty="0" smtClean="0"/>
              <a:t>Mission graph</a:t>
            </a:r>
            <a:endParaRPr lang="en-GB" b="1" dirty="0"/>
          </a:p>
        </p:txBody>
      </p:sp>
      <p:sp>
        <p:nvSpPr>
          <p:cNvPr id="5" name="Rectangle 4"/>
          <p:cNvSpPr/>
          <p:nvPr/>
        </p:nvSpPr>
        <p:spPr>
          <a:xfrm>
            <a:off x="1331640" y="5229200"/>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Enter</a:t>
            </a:r>
            <a:endParaRPr lang="en-GB" b="1" dirty="0">
              <a:solidFill>
                <a:schemeClr val="tx1"/>
              </a:solidFill>
            </a:endParaRPr>
          </a:p>
        </p:txBody>
      </p:sp>
      <p:sp>
        <p:nvSpPr>
          <p:cNvPr id="6" name="Rectangle 5"/>
          <p:cNvSpPr/>
          <p:nvPr/>
        </p:nvSpPr>
        <p:spPr>
          <a:xfrm>
            <a:off x="1331640" y="3789040"/>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Find key</a:t>
            </a:r>
            <a:endParaRPr lang="en-GB" b="1" dirty="0">
              <a:solidFill>
                <a:schemeClr val="tx1"/>
              </a:solidFill>
            </a:endParaRPr>
          </a:p>
        </p:txBody>
      </p:sp>
      <p:sp>
        <p:nvSpPr>
          <p:cNvPr id="7" name="Rectangle 6"/>
          <p:cNvSpPr/>
          <p:nvPr/>
        </p:nvSpPr>
        <p:spPr>
          <a:xfrm>
            <a:off x="1331640" y="4509120"/>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Fight monster</a:t>
            </a:r>
            <a:endParaRPr lang="en-GB" b="1" dirty="0">
              <a:solidFill>
                <a:schemeClr val="tx1"/>
              </a:solidFill>
            </a:endParaRPr>
          </a:p>
        </p:txBody>
      </p:sp>
      <p:sp>
        <p:nvSpPr>
          <p:cNvPr id="8" name="Rectangle 7"/>
          <p:cNvSpPr/>
          <p:nvPr/>
        </p:nvSpPr>
        <p:spPr>
          <a:xfrm>
            <a:off x="1331640" y="3122966"/>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Open lock</a:t>
            </a:r>
            <a:endParaRPr lang="en-GB" b="1" dirty="0">
              <a:solidFill>
                <a:schemeClr val="tx1"/>
              </a:solidFill>
            </a:endParaRPr>
          </a:p>
        </p:txBody>
      </p:sp>
      <p:sp>
        <p:nvSpPr>
          <p:cNvPr id="9" name="Rectangle 8"/>
          <p:cNvSpPr/>
          <p:nvPr/>
        </p:nvSpPr>
        <p:spPr>
          <a:xfrm>
            <a:off x="1331640" y="2420888"/>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Exit</a:t>
            </a:r>
            <a:endParaRPr lang="en-GB" b="1" dirty="0">
              <a:solidFill>
                <a:schemeClr val="tx1"/>
              </a:solidFill>
            </a:endParaRPr>
          </a:p>
        </p:txBody>
      </p:sp>
      <p:sp>
        <p:nvSpPr>
          <p:cNvPr id="10" name="TextBox 9"/>
          <p:cNvSpPr txBox="1"/>
          <p:nvPr/>
        </p:nvSpPr>
        <p:spPr>
          <a:xfrm>
            <a:off x="5652120" y="1772816"/>
            <a:ext cx="1368152" cy="307777"/>
          </a:xfrm>
          <a:prstGeom prst="rect">
            <a:avLst/>
          </a:prstGeom>
          <a:noFill/>
        </p:spPr>
        <p:txBody>
          <a:bodyPr wrap="square" rtlCol="0">
            <a:spAutoFit/>
          </a:bodyPr>
          <a:lstStyle/>
          <a:p>
            <a:r>
              <a:rPr lang="en-GB" b="1" dirty="0" smtClean="0"/>
              <a:t>Space graph</a:t>
            </a:r>
            <a:endParaRPr lang="en-GB" b="1" dirty="0"/>
          </a:p>
        </p:txBody>
      </p:sp>
      <p:pic>
        <p:nvPicPr>
          <p:cNvPr id="12" name="Picture 3"/>
          <p:cNvPicPr>
            <a:picLocks noChangeAspect="1" noChangeArrowheads="1"/>
          </p:cNvPicPr>
          <p:nvPr/>
        </p:nvPicPr>
        <p:blipFill>
          <a:blip r:embed="rId2" cstate="print"/>
          <a:srcRect/>
          <a:stretch>
            <a:fillRect/>
          </a:stretch>
        </p:blipFill>
        <p:spPr bwMode="auto">
          <a:xfrm>
            <a:off x="4788024" y="3068960"/>
            <a:ext cx="3983709" cy="295232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3995936" y="2492896"/>
            <a:ext cx="1652000" cy="3485188"/>
          </a:xfrm>
          <a:prstGeom prst="rect">
            <a:avLst/>
          </a:prstGeom>
          <a:noFill/>
          <a:ln w="9525">
            <a:solidFill>
              <a:schemeClr val="tx1"/>
            </a:solidFill>
            <a:miter lim="800000"/>
            <a:headEnd/>
            <a:tailEnd/>
          </a:ln>
          <a:effectLst/>
        </p:spPr>
      </p:pic>
      <p:cxnSp>
        <p:nvCxnSpPr>
          <p:cNvPr id="14" name="Straight Arrow Connector 13"/>
          <p:cNvCxnSpPr/>
          <p:nvPr/>
        </p:nvCxnSpPr>
        <p:spPr>
          <a:xfrm flipV="1">
            <a:off x="1907704" y="4941168"/>
            <a:ext cx="0" cy="270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6" idx="2"/>
          </p:cNvCxnSpPr>
          <p:nvPr/>
        </p:nvCxnSpPr>
        <p:spPr>
          <a:xfrm flipV="1">
            <a:off x="1907704" y="4221088"/>
            <a:ext cx="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07704" y="3501008"/>
            <a:ext cx="0" cy="270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0"/>
            <a:endCxn id="9" idx="2"/>
          </p:cNvCxnSpPr>
          <p:nvPr/>
        </p:nvCxnSpPr>
        <p:spPr>
          <a:xfrm flipV="1">
            <a:off x="1907704" y="2852936"/>
            <a:ext cx="0" cy="270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Legend of Zelda: The Twilight Princess</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1403648" y="692696"/>
            <a:ext cx="7218018"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23528" y="404664"/>
            <a:ext cx="5040560" cy="3133135"/>
          </a:xfrm>
          <a:prstGeom prst="rect">
            <a:avLst/>
          </a:prstGeom>
          <a:noFill/>
          <a:ln w="28575">
            <a:solidFill>
              <a:schemeClr val="tx1"/>
            </a:solid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2843808" y="3645024"/>
            <a:ext cx="6152290" cy="3009528"/>
          </a:xfrm>
          <a:prstGeom prst="rect">
            <a:avLst/>
          </a:prstGeom>
          <a:noFill/>
          <a:ln w="28575">
            <a:solidFill>
              <a:schemeClr val="tx1"/>
            </a:solidFill>
            <a:miter lim="800000"/>
            <a:headEnd/>
            <a:tailEnd/>
          </a:ln>
          <a:effectLst/>
        </p:spPr>
      </p:pic>
      <p:sp>
        <p:nvSpPr>
          <p:cNvPr id="6" name="TextBox 5"/>
          <p:cNvSpPr txBox="1"/>
          <p:nvPr/>
        </p:nvSpPr>
        <p:spPr>
          <a:xfrm>
            <a:off x="5580112" y="548680"/>
            <a:ext cx="1346844" cy="461665"/>
          </a:xfrm>
          <a:prstGeom prst="rect">
            <a:avLst/>
          </a:prstGeom>
          <a:noFill/>
        </p:spPr>
        <p:txBody>
          <a:bodyPr wrap="none" rtlCol="0">
            <a:spAutoFit/>
          </a:bodyPr>
          <a:lstStyle/>
          <a:p>
            <a:r>
              <a:rPr lang="en-GB" sz="2400" b="1" dirty="0" smtClean="0"/>
              <a:t>mission</a:t>
            </a:r>
            <a:endParaRPr lang="en-GB" sz="2400" b="1" dirty="0"/>
          </a:p>
        </p:txBody>
      </p:sp>
      <p:sp>
        <p:nvSpPr>
          <p:cNvPr id="7" name="TextBox 6"/>
          <p:cNvSpPr txBox="1"/>
          <p:nvPr/>
        </p:nvSpPr>
        <p:spPr>
          <a:xfrm>
            <a:off x="1619672" y="3861048"/>
            <a:ext cx="1058303" cy="461665"/>
          </a:xfrm>
          <a:prstGeom prst="rect">
            <a:avLst/>
          </a:prstGeom>
          <a:noFill/>
        </p:spPr>
        <p:txBody>
          <a:bodyPr wrap="none" rtlCol="0">
            <a:spAutoFit/>
          </a:bodyPr>
          <a:lstStyle/>
          <a:p>
            <a:r>
              <a:rPr lang="en-GB" sz="2400" b="1" dirty="0" smtClean="0"/>
              <a:t>space</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5370</TotalTime>
  <Words>1727</Words>
  <Application>Microsoft Office PowerPoint</Application>
  <PresentationFormat>On-screen Show (4:3)</PresentationFormat>
  <Paragraphs>460</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“Procedural generation” A review of the recent literature</vt:lpstr>
      <vt:lpstr>Where to start &amp; where to end?</vt:lpstr>
      <vt:lpstr>“Relating story and space” A couple of interesting papers</vt:lpstr>
      <vt:lpstr>Two papers to review</vt:lpstr>
      <vt:lpstr>Questions to address</vt:lpstr>
      <vt:lpstr>Adventures in Level Design</vt:lpstr>
      <vt:lpstr>Mission and space graphs</vt:lpstr>
      <vt:lpstr>Legend of Zelda: The Twilight Princess</vt:lpstr>
      <vt:lpstr>Slide 9</vt:lpstr>
      <vt:lpstr>Generative grammars</vt:lpstr>
      <vt:lpstr>Generative grammars for mission graph</vt:lpstr>
      <vt:lpstr>Example of a simple mission graph</vt:lpstr>
      <vt:lpstr>More complex mission graph</vt:lpstr>
      <vt:lpstr>Example of a more complex mission graph</vt:lpstr>
      <vt:lpstr>Other mission graph considerations</vt:lpstr>
      <vt:lpstr>Generative grammars for space graph</vt:lpstr>
      <vt:lpstr>Creating a space graph with a grammar</vt:lpstr>
      <vt:lpstr>Generating the space from the mission</vt:lpstr>
      <vt:lpstr>Worked example from the paper</vt:lpstr>
      <vt:lpstr>Worked example from the paper</vt:lpstr>
      <vt:lpstr>Worked example from the paper</vt:lpstr>
      <vt:lpstr>Worked example from the paper</vt:lpstr>
      <vt:lpstr>Worked example from the paper</vt:lpstr>
      <vt:lpstr>Pros and cons of this approach</vt:lpstr>
      <vt:lpstr>Toward supporting stories with procedurally generated game worlds</vt:lpstr>
      <vt:lpstr>Defining a story</vt:lpstr>
      <vt:lpstr>Basic spatial graph</vt:lpstr>
      <vt:lpstr>Optimising the spatial graph</vt:lpstr>
      <vt:lpstr>Constraining the spatial graph</vt:lpstr>
      <vt:lpstr>Example spatial graph</vt:lpstr>
      <vt:lpstr>Spatial graphs optimised for different parameters</vt:lpstr>
      <vt:lpstr>Pros and cons of this approach</vt:lpstr>
      <vt:lpstr>Summary</vt:lpstr>
      <vt:lpstr>Why am I so interested?</vt:lpstr>
      <vt:lpstr>TraumaRL spatial graph(s)</vt:lpstr>
      <vt:lpstr>TraumaRL mission graph (simplified)</vt:lpstr>
      <vt:lpstr>Mission graph overlaid on spatial graph</vt:lpstr>
      <vt:lpstr>Learning from the literature in Trauma2</vt:lpstr>
      <vt:lpstr>Final summary</vt:lpstr>
      <vt:lpstr>Complex Mission graph</vt:lpstr>
      <vt:lpstr>Disclaimers</vt:lpstr>
    </vt:vector>
  </TitlesOfParts>
  <Company>edco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flend</dc:creator>
  <cp:lastModifiedBy>flend</cp:lastModifiedBy>
  <cp:revision>313</cp:revision>
  <dcterms:created xsi:type="dcterms:W3CDTF">2009-10-31T10:45:38Z</dcterms:created>
  <dcterms:modified xsi:type="dcterms:W3CDTF">2016-11-25T15:55:57Z</dcterms:modified>
</cp:coreProperties>
</file>